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309" r:id="rId3"/>
    <p:sldId id="307" r:id="rId4"/>
    <p:sldId id="258" r:id="rId5"/>
    <p:sldId id="308" r:id="rId6"/>
    <p:sldId id="259" r:id="rId7"/>
    <p:sldId id="274" r:id="rId8"/>
    <p:sldId id="262" r:id="rId9"/>
    <p:sldId id="286" r:id="rId10"/>
    <p:sldId id="288" r:id="rId11"/>
    <p:sldId id="260" r:id="rId12"/>
    <p:sldId id="285" r:id="rId13"/>
    <p:sldId id="311" r:id="rId14"/>
    <p:sldId id="287" r:id="rId15"/>
    <p:sldId id="312" r:id="rId16"/>
    <p:sldId id="289" r:id="rId17"/>
    <p:sldId id="299" r:id="rId18"/>
    <p:sldId id="290" r:id="rId19"/>
    <p:sldId id="300" r:id="rId20"/>
    <p:sldId id="291" r:id="rId21"/>
    <p:sldId id="301" r:id="rId22"/>
    <p:sldId id="292" r:id="rId23"/>
    <p:sldId id="302" r:id="rId24"/>
    <p:sldId id="293" r:id="rId25"/>
    <p:sldId id="303" r:id="rId26"/>
    <p:sldId id="294" r:id="rId27"/>
    <p:sldId id="304" r:id="rId28"/>
    <p:sldId id="295" r:id="rId29"/>
    <p:sldId id="305" r:id="rId30"/>
    <p:sldId id="296" r:id="rId31"/>
    <p:sldId id="278" r:id="rId32"/>
    <p:sldId id="310" r:id="rId33"/>
    <p:sldId id="273" r:id="rId34"/>
    <p:sldId id="306" r:id="rId35"/>
    <p:sldId id="281" r:id="rId36"/>
    <p:sldId id="275" r:id="rId37"/>
    <p:sldId id="280" r:id="rId38"/>
  </p:sldIdLst>
  <p:sldSz cx="12192000" cy="6858000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" initials="M" lastIdx="1" clrIdx="0">
    <p:extLst>
      <p:ext uri="{19B8F6BF-5375-455C-9EA6-DF929625EA0E}">
        <p15:presenceInfo xmlns:p15="http://schemas.microsoft.com/office/powerpoint/2012/main" userId="cf2535edeac0fab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8966" autoAdjust="0"/>
  </p:normalViewPr>
  <p:slideViewPr>
    <p:cSldViewPr snapToGrid="0">
      <p:cViewPr varScale="1">
        <p:scale>
          <a:sx n="44" d="100"/>
          <a:sy n="44" d="100"/>
        </p:scale>
        <p:origin x="148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0E01BC2D-EFCB-44BB-ADFE-73C117E0D20B}" type="datetimeFigureOut">
              <a:rPr lang="ko-KR" altLang="en-US" smtClean="0"/>
              <a:t>2024-08-04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645E4A69-CC1B-44AD-B4DB-A92D712D49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810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결과 분석</a:t>
            </a:r>
            <a:r>
              <a:rPr lang="en-US" altLang="ko-KR" dirty="0"/>
              <a:t>, </a:t>
            </a:r>
            <a:r>
              <a:rPr lang="ko-KR" altLang="en-US" dirty="0"/>
              <a:t>실험 진행 </a:t>
            </a:r>
            <a:r>
              <a:rPr lang="en-US" altLang="ko-KR" dirty="0"/>
              <a:t>- </a:t>
            </a:r>
          </a:p>
          <a:p>
            <a:endParaRPr lang="en-US" altLang="ko-KR" dirty="0"/>
          </a:p>
          <a:p>
            <a:r>
              <a:rPr lang="ko-KR" altLang="en-US" dirty="0"/>
              <a:t>설계</a:t>
            </a:r>
            <a:r>
              <a:rPr lang="en-US" altLang="ko-KR" dirty="0"/>
              <a:t>, </a:t>
            </a:r>
            <a:r>
              <a:rPr lang="ko-KR" altLang="en-US" dirty="0"/>
              <a:t>출력</a:t>
            </a:r>
            <a:r>
              <a:rPr lang="en-US" altLang="ko-KR" dirty="0"/>
              <a:t>, </a:t>
            </a:r>
            <a:r>
              <a:rPr lang="ko-KR" altLang="en-US" dirty="0"/>
              <a:t>조립</a:t>
            </a:r>
            <a:r>
              <a:rPr lang="en-US" altLang="ko-KR" dirty="0"/>
              <a:t> -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1258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CD CL </a:t>
            </a:r>
            <a:r>
              <a:rPr lang="ko-KR" altLang="en-US" dirty="0"/>
              <a:t>설명 더 쉽게 </a:t>
            </a:r>
            <a:r>
              <a:rPr lang="ko-KR" altLang="en-US" dirty="0" err="1"/>
              <a:t>써놓기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에서는 일반적인 </a:t>
            </a:r>
            <a:r>
              <a:rPr lang="ko-KR" altLang="en-US" dirty="0" err="1"/>
              <a:t>익형</a:t>
            </a:r>
            <a:r>
              <a:rPr lang="ko-KR" altLang="en-US" dirty="0"/>
              <a:t> 날개와 달리</a:t>
            </a:r>
            <a:r>
              <a:rPr lang="en-US" altLang="ko-KR" dirty="0"/>
              <a:t>, </a:t>
            </a:r>
            <a:r>
              <a:rPr lang="ko-KR" altLang="en-US" dirty="0"/>
              <a:t>구체적인 성능을 나타낼 수 있는 지표가 명확하지 않습니다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본 연구에서는 이러한 성능 지표들의 변인들에 따른 변화를 살피기 위해 다음과 같이 정의 내렸습니다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공기에서 받는 저항의 크기를 나타내는 계수</a:t>
            </a:r>
            <a:r>
              <a:rPr lang="en-US" altLang="ko-KR" dirty="0"/>
              <a:t>, </a:t>
            </a:r>
            <a:r>
              <a:rPr lang="ko-KR" altLang="en-US" dirty="0"/>
              <a:t>항력 계수는 전력이 항력에 비례한다고 가정하고</a:t>
            </a:r>
            <a:r>
              <a:rPr lang="en-US" altLang="ko-KR" dirty="0"/>
              <a:t>, </a:t>
            </a:r>
            <a:r>
              <a:rPr lang="ko-KR" altLang="en-US" dirty="0"/>
              <a:t>전력을 </a:t>
            </a:r>
            <a:r>
              <a:rPr lang="ko-KR" altLang="en-US" dirty="0" err="1"/>
              <a:t>회전수</a:t>
            </a:r>
            <a:r>
              <a:rPr lang="ko-KR" altLang="en-US" dirty="0"/>
              <a:t> 제곱으로 나누어서 계산하였습니다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속도에 따른 양력의 크기를 나타내는 계수</a:t>
            </a:r>
            <a:r>
              <a:rPr lang="en-US" altLang="ko-KR" dirty="0"/>
              <a:t>, </a:t>
            </a:r>
            <a:r>
              <a:rPr lang="ko-KR" altLang="en-US" dirty="0"/>
              <a:t>양력 계수는 추력을 </a:t>
            </a:r>
            <a:r>
              <a:rPr lang="ko-KR" altLang="en-US" dirty="0" err="1"/>
              <a:t>회전수</a:t>
            </a:r>
            <a:r>
              <a:rPr lang="ko-KR" altLang="en-US" dirty="0"/>
              <a:t> 제곱으로 나누어 계산하였습니다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프로펠러는 최대 성능 운용과 최대 효율 운용 두 가지로 운용될 것을 가정하고</a:t>
            </a:r>
            <a:r>
              <a:rPr lang="en-US" altLang="ko-KR" dirty="0"/>
              <a:t>, </a:t>
            </a:r>
            <a:r>
              <a:rPr lang="ko-KR" altLang="en-US" dirty="0"/>
              <a:t>최대 추력에서의 지표들과 최대 추력 효율 </a:t>
            </a:r>
            <a:r>
              <a:rPr lang="en-US" altLang="ko-KR" dirty="0"/>
              <a:t>: </a:t>
            </a:r>
            <a:r>
              <a:rPr lang="ko-KR" altLang="en-US" dirty="0"/>
              <a:t>추력을 전력으로 나눈 값에서의 지표들로 구분해 대조하였습니다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209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연구를 진행하기에 앞서</a:t>
            </a:r>
            <a:r>
              <a:rPr lang="en-US" altLang="ko-KR" dirty="0"/>
              <a:t>, </a:t>
            </a:r>
            <a:r>
              <a:rPr lang="en-US" altLang="ko-KR" dirty="0" err="1"/>
              <a:t>WF</a:t>
            </a:r>
            <a:r>
              <a:rPr lang="ko-KR" altLang="en-US" dirty="0"/>
              <a:t>와 </a:t>
            </a:r>
            <a:r>
              <a:rPr lang="en-US" altLang="ko-KR" dirty="0"/>
              <a:t>RC</a:t>
            </a:r>
            <a:r>
              <a:rPr lang="ko-KR" altLang="en-US" dirty="0"/>
              <a:t>에 대한 가설을 각각 세우고 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각각의 가설에 대해 살펴보면</a:t>
            </a:r>
            <a:r>
              <a:rPr lang="en-US" altLang="ko-KR" dirty="0"/>
              <a:t>, </a:t>
            </a:r>
            <a:r>
              <a:rPr lang="en-US" altLang="ko-KR" dirty="0" err="1"/>
              <a:t>WF</a:t>
            </a:r>
            <a:r>
              <a:rPr lang="ko-KR" altLang="en-US" dirty="0"/>
              <a:t>를 </a:t>
            </a:r>
            <a:r>
              <a:rPr lang="ko-KR" altLang="en-US" dirty="0" err="1"/>
              <a:t>적용하였을때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양력 계수</a:t>
            </a:r>
            <a:r>
              <a:rPr lang="en-US" altLang="ko-KR" dirty="0"/>
              <a:t>, </a:t>
            </a:r>
            <a:r>
              <a:rPr lang="ko-KR" altLang="en-US" dirty="0"/>
              <a:t>항력</a:t>
            </a:r>
            <a:r>
              <a:rPr lang="en-US" altLang="ko-KR" dirty="0"/>
              <a:t>, </a:t>
            </a:r>
            <a:r>
              <a:rPr lang="ko-KR" altLang="en-US" dirty="0"/>
              <a:t>추력 </a:t>
            </a:r>
            <a:r>
              <a:rPr lang="en-US" altLang="ko-KR" dirty="0"/>
              <a:t>(Lift), </a:t>
            </a:r>
            <a:r>
              <a:rPr lang="ko-KR" altLang="en-US" dirty="0"/>
              <a:t>동일 추력 대비 소음에 개선 효과가 있을 것으로 예측하였습니다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2990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Relative Curvature</a:t>
            </a:r>
            <a:r>
              <a:rPr lang="ko-KR" altLang="en-US" dirty="0"/>
              <a:t>의 경우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Drag (</a:t>
            </a:r>
            <a:r>
              <a:rPr lang="ko-KR" altLang="en-US" dirty="0"/>
              <a:t>항력</a:t>
            </a:r>
            <a:r>
              <a:rPr lang="en-US" altLang="ko-KR" dirty="0"/>
              <a:t>), </a:t>
            </a:r>
            <a:r>
              <a:rPr lang="ko-KR" altLang="en-US" dirty="0"/>
              <a:t>추력 효율</a:t>
            </a:r>
            <a:r>
              <a:rPr lang="en-US" altLang="ko-KR" dirty="0"/>
              <a:t>, </a:t>
            </a:r>
            <a:r>
              <a:rPr lang="ko-KR" altLang="en-US" dirty="0"/>
              <a:t>소음에 개선 효과가 있을 것으로 가설을 세웠습니다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451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아래 결과 부분의 그래프들은 전부 </a:t>
            </a:r>
            <a:r>
              <a:rPr lang="en-US" altLang="ko-KR" dirty="0"/>
              <a:t>Pitch Distance</a:t>
            </a:r>
            <a:r>
              <a:rPr lang="ko-KR" altLang="en-US" dirty="0"/>
              <a:t>에 대해 결과를 표시했습니다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에서</a:t>
            </a:r>
            <a:r>
              <a:rPr lang="en-US" altLang="ko-KR" dirty="0"/>
              <a:t>, Pitch Distance</a:t>
            </a:r>
            <a:r>
              <a:rPr lang="ko-KR" altLang="en-US" dirty="0"/>
              <a:t>가 증가할 수록</a:t>
            </a:r>
            <a:r>
              <a:rPr lang="en-US" altLang="ko-KR" dirty="0"/>
              <a:t>, </a:t>
            </a:r>
            <a:r>
              <a:rPr lang="en-US" altLang="ko-KR" dirty="0" err="1"/>
              <a:t>AoA</a:t>
            </a:r>
            <a:r>
              <a:rPr lang="en-US" altLang="ko-KR" dirty="0"/>
              <a:t> (</a:t>
            </a:r>
            <a:r>
              <a:rPr lang="ko-KR" altLang="en-US" dirty="0" err="1"/>
              <a:t>받음각</a:t>
            </a:r>
            <a:r>
              <a:rPr lang="en-US" altLang="ko-KR" dirty="0"/>
              <a:t>)</a:t>
            </a:r>
            <a:r>
              <a:rPr lang="ko-KR" altLang="en-US" dirty="0"/>
              <a:t>이 증가합니다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735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좌측 그림은 </a:t>
            </a:r>
            <a:r>
              <a:rPr lang="en-US" altLang="ko-KR" dirty="0"/>
              <a:t>4</a:t>
            </a:r>
            <a:r>
              <a:rPr lang="ko-KR" altLang="en-US" dirty="0"/>
              <a:t>가지 날개 구조에 대한 실험 구성입니다</a:t>
            </a:r>
            <a:r>
              <a:rPr lang="en-US" altLang="ko-KR" dirty="0"/>
              <a:t>. </a:t>
            </a:r>
            <a:r>
              <a:rPr lang="ko-KR" altLang="en-US" dirty="0"/>
              <a:t>조작 변인은 모터의 </a:t>
            </a:r>
            <a:r>
              <a:rPr lang="en-US" altLang="ko-KR" dirty="0"/>
              <a:t>Power Value, </a:t>
            </a:r>
            <a:r>
              <a:rPr lang="ko-KR" altLang="en-US" dirty="0"/>
              <a:t>받음각과 비례하는 </a:t>
            </a:r>
            <a:r>
              <a:rPr lang="en-US" altLang="ko-KR" dirty="0"/>
              <a:t>Pitch Distance, </a:t>
            </a:r>
            <a:r>
              <a:rPr lang="ko-KR" altLang="en-US" dirty="0"/>
              <a:t>날개 구조입니다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측정한 값은</a:t>
            </a:r>
            <a:r>
              <a:rPr lang="en-US" altLang="ko-KR" dirty="0"/>
              <a:t>, </a:t>
            </a:r>
            <a:r>
              <a:rPr lang="ko-KR" altLang="en-US" dirty="0" err="1"/>
              <a:t>회전수</a:t>
            </a:r>
            <a:r>
              <a:rPr lang="en-US" altLang="ko-KR" dirty="0"/>
              <a:t>, </a:t>
            </a:r>
            <a:r>
              <a:rPr lang="ko-KR" altLang="en-US" dirty="0"/>
              <a:t>추력</a:t>
            </a:r>
            <a:r>
              <a:rPr lang="en-US" altLang="ko-KR" dirty="0"/>
              <a:t>, </a:t>
            </a:r>
            <a:r>
              <a:rPr lang="ko-KR" altLang="en-US" dirty="0"/>
              <a:t>소음</a:t>
            </a:r>
            <a:r>
              <a:rPr lang="en-US" altLang="ko-KR" dirty="0"/>
              <a:t>, </a:t>
            </a:r>
            <a:r>
              <a:rPr lang="ko-KR" altLang="en-US" dirty="0"/>
              <a:t>전력입니다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82006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실험에 대한 결과를 알려드리겠습니다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899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WF</a:t>
            </a:r>
            <a:r>
              <a:rPr lang="ko-KR" altLang="en-US" dirty="0"/>
              <a:t>를 적용하면</a:t>
            </a:r>
            <a:r>
              <a:rPr lang="en-US" altLang="ko-KR" dirty="0"/>
              <a:t>, </a:t>
            </a:r>
            <a:r>
              <a:rPr lang="ko-KR" altLang="en-US" dirty="0"/>
              <a:t>양력 계수가 확연히 증가합니다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0144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대표적으로 </a:t>
            </a:r>
            <a:r>
              <a:rPr lang="en-US" altLang="ko-KR" dirty="0"/>
              <a:t>Straight Airfoil : Relative Curvature </a:t>
            </a:r>
            <a:r>
              <a:rPr lang="ko-KR" altLang="en-US" dirty="0"/>
              <a:t>를 적용하지 않은 날개에 </a:t>
            </a:r>
            <a:r>
              <a:rPr lang="en-US" altLang="ko-KR" dirty="0"/>
              <a:t>Wing Fence</a:t>
            </a:r>
            <a:r>
              <a:rPr lang="ko-KR" altLang="en-US" dirty="0"/>
              <a:t>를 적용하였을 때</a:t>
            </a:r>
            <a:r>
              <a:rPr lang="en-US" altLang="ko-KR" dirty="0"/>
              <a:t>, </a:t>
            </a:r>
            <a:r>
              <a:rPr lang="en-US" altLang="ko-KR" dirty="0" err="1"/>
              <a:t>8mm</a:t>
            </a:r>
            <a:r>
              <a:rPr lang="ko-KR" altLang="en-US" dirty="0"/>
              <a:t> 모델에서 약 </a:t>
            </a:r>
            <a:r>
              <a:rPr lang="en-US" altLang="ko-KR" dirty="0"/>
              <a:t>68%</a:t>
            </a:r>
            <a:r>
              <a:rPr lang="ko-KR" altLang="en-US" dirty="0"/>
              <a:t>의 양력 계수 향상이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6027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en-US" altLang="ko-KR" dirty="0" err="1"/>
              <a:t>WF</a:t>
            </a:r>
            <a:r>
              <a:rPr lang="ko-KR" altLang="en-US" dirty="0"/>
              <a:t>를 적용하면</a:t>
            </a:r>
            <a:r>
              <a:rPr lang="en-US" altLang="ko-KR" dirty="0"/>
              <a:t>, </a:t>
            </a:r>
            <a:r>
              <a:rPr lang="ko-KR" altLang="en-US" dirty="0"/>
              <a:t>항력 계수가 증가하는 양상을 보입니다</a:t>
            </a:r>
            <a:r>
              <a:rPr lang="en-US" altLang="ko-KR" dirty="0"/>
              <a:t>….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7969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이는 저희의 가설과 반대됩니다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1056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하루 빨리 </a:t>
            </a:r>
            <a:r>
              <a:rPr lang="ko-KR" altLang="en-US" dirty="0" err="1"/>
              <a:t>사이클로디얼</a:t>
            </a:r>
            <a:r>
              <a:rPr lang="ko-KR" altLang="en-US" dirty="0"/>
              <a:t> 프로펠러에 대한 연구를 진행해야 합니다</a:t>
            </a:r>
            <a:r>
              <a:rPr lang="en-US" altLang="ko-KR" dirty="0"/>
              <a:t>!</a:t>
            </a:r>
          </a:p>
          <a:p>
            <a:r>
              <a:rPr lang="ko-KR" altLang="en-US" dirty="0" err="1"/>
              <a:t>사이클로디얼</a:t>
            </a:r>
            <a:r>
              <a:rPr lang="ko-KR" altLang="en-US" dirty="0"/>
              <a:t> 프로펠러는 저소음 비행체의 미래라고 할 수 있습니다</a:t>
            </a:r>
            <a:r>
              <a:rPr lang="en-US" altLang="ko-KR" dirty="0"/>
              <a:t>..</a:t>
            </a:r>
          </a:p>
          <a:p>
            <a:r>
              <a:rPr lang="ko-KR" altLang="en-US" dirty="0"/>
              <a:t>미래 하늘을 가득 메울 </a:t>
            </a:r>
            <a:r>
              <a:rPr lang="ko-KR" altLang="en-US" dirty="0" err="1"/>
              <a:t>드론들과</a:t>
            </a:r>
            <a:r>
              <a:rPr lang="ko-KR" altLang="en-US" dirty="0"/>
              <a:t> 비행체들이 </a:t>
            </a:r>
            <a:r>
              <a:rPr lang="ko-KR" altLang="en-US" dirty="0" err="1"/>
              <a:t>시끄러울까봐</a:t>
            </a:r>
            <a:r>
              <a:rPr lang="ko-KR" altLang="en-US" dirty="0"/>
              <a:t> 걱정되신다고요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저희 팀은</a:t>
            </a:r>
            <a:r>
              <a:rPr lang="en-US" altLang="ko-KR" dirty="0"/>
              <a:t>, </a:t>
            </a:r>
            <a:r>
              <a:rPr lang="ko-KR" altLang="en-US" dirty="0"/>
              <a:t>우리 모두가 </a:t>
            </a:r>
            <a:r>
              <a:rPr lang="ko-KR" altLang="en-US" dirty="0" err="1"/>
              <a:t>샛소리가</a:t>
            </a:r>
            <a:r>
              <a:rPr lang="ko-KR" altLang="en-US" dirty="0"/>
              <a:t> 들리는 고요한 하늘 아래서 살길 꿈꿉니다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연구는 </a:t>
            </a:r>
            <a:r>
              <a:rPr lang="ko-KR" altLang="en-US" dirty="0" err="1"/>
              <a:t>사이클로디얼</a:t>
            </a:r>
            <a:r>
              <a:rPr lang="ko-KR" altLang="en-US" dirty="0"/>
              <a:t> 프로펠러의 개선을 통해</a:t>
            </a:r>
            <a:r>
              <a:rPr lang="en-US" altLang="ko-KR" dirty="0"/>
              <a:t>, </a:t>
            </a:r>
            <a:r>
              <a:rPr lang="ko-KR" altLang="en-US" dirty="0"/>
              <a:t>저소음 비행체를 만들기 위한 여정에 기여하고자 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3905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en-US" altLang="ko-KR" dirty="0" err="1"/>
              <a:t>WF</a:t>
            </a:r>
            <a:r>
              <a:rPr lang="ko-KR" altLang="en-US" dirty="0"/>
              <a:t>를 적용하면</a:t>
            </a:r>
            <a:r>
              <a:rPr lang="en-US" altLang="ko-KR" dirty="0"/>
              <a:t>, </a:t>
            </a:r>
            <a:r>
              <a:rPr lang="ko-KR" altLang="en-US" dirty="0"/>
              <a:t>추력이 말도 안되게 증가합니다</a:t>
            </a:r>
            <a:r>
              <a:rPr lang="en-US" altLang="ko-KR" dirty="0"/>
              <a:t>! </a:t>
            </a:r>
            <a:r>
              <a:rPr lang="ko-KR" altLang="en-US" dirty="0"/>
              <a:t>단</a:t>
            </a:r>
            <a:r>
              <a:rPr lang="en-US" altLang="ko-KR" dirty="0"/>
              <a:t>, </a:t>
            </a:r>
            <a:r>
              <a:rPr lang="en-US" altLang="ko-KR" dirty="0" err="1"/>
              <a:t>Striaght</a:t>
            </a:r>
            <a:r>
              <a:rPr lang="en-US" altLang="ko-KR" dirty="0"/>
              <a:t> Airfoil</a:t>
            </a:r>
            <a:r>
              <a:rPr lang="ko-KR" altLang="en-US" dirty="0"/>
              <a:t>에서만 그 결고가가 확연하고</a:t>
            </a:r>
            <a:r>
              <a:rPr lang="en-US" altLang="ko-KR" dirty="0"/>
              <a:t>, Curved Airfoil</a:t>
            </a:r>
            <a:r>
              <a:rPr lang="ko-KR" altLang="en-US" dirty="0"/>
              <a:t>은 그렇지 않습니다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49386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en-US" altLang="ko-KR" dirty="0"/>
              <a:t>Straight Airfoil </a:t>
            </a:r>
            <a:r>
              <a:rPr lang="en-US" altLang="ko-KR" dirty="0" err="1"/>
              <a:t>8mm</a:t>
            </a:r>
            <a:r>
              <a:rPr lang="en-US" altLang="ko-KR" dirty="0"/>
              <a:t> </a:t>
            </a:r>
            <a:r>
              <a:rPr lang="ko-KR" altLang="en-US" dirty="0"/>
              <a:t>모델의 경우</a:t>
            </a:r>
            <a:r>
              <a:rPr lang="en-US" altLang="ko-KR" dirty="0"/>
              <a:t>, </a:t>
            </a:r>
            <a:r>
              <a:rPr lang="ko-KR" altLang="en-US" dirty="0"/>
              <a:t>최대 효율에서의 추력이 무려 </a:t>
            </a:r>
            <a:r>
              <a:rPr lang="en-US" altLang="ko-KR" dirty="0"/>
              <a:t>122%</a:t>
            </a:r>
            <a:r>
              <a:rPr lang="ko-KR" altLang="en-US" dirty="0"/>
              <a:t>나 늘어</a:t>
            </a:r>
            <a:r>
              <a:rPr lang="en-US" altLang="ko-KR" dirty="0"/>
              <a:t>, 2.2</a:t>
            </a:r>
            <a:r>
              <a:rPr lang="ko-KR" altLang="en-US" dirty="0"/>
              <a:t>배가 된 모습을 확인 할 수 있습니다</a:t>
            </a:r>
            <a:r>
              <a:rPr lang="en-US" altLang="ko-KR" dirty="0"/>
              <a:t>. </a:t>
            </a:r>
          </a:p>
          <a:p>
            <a:pPr defTabSz="990752">
              <a:defRPr/>
            </a:pPr>
            <a:r>
              <a:rPr lang="ko-KR" altLang="en-US" dirty="0" err="1"/>
              <a:t>그뿐만이</a:t>
            </a:r>
            <a:r>
              <a:rPr lang="ko-KR" altLang="en-US" dirty="0"/>
              <a:t> 아닌</a:t>
            </a:r>
            <a:r>
              <a:rPr lang="en-US" altLang="ko-KR" dirty="0"/>
              <a:t>, </a:t>
            </a:r>
            <a:r>
              <a:rPr lang="en-US" altLang="ko-KR" dirty="0" err="1"/>
              <a:t>8mm</a:t>
            </a:r>
            <a:r>
              <a:rPr lang="ko-KR" altLang="en-US" dirty="0"/>
              <a:t>와 </a:t>
            </a:r>
            <a:r>
              <a:rPr lang="en-US" altLang="ko-KR" dirty="0" err="1"/>
              <a:t>11mm</a:t>
            </a:r>
            <a:r>
              <a:rPr lang="ko-KR" altLang="en-US" dirty="0"/>
              <a:t> 모델 모두</a:t>
            </a:r>
            <a:r>
              <a:rPr lang="en-US" altLang="ko-KR" dirty="0"/>
              <a:t>, </a:t>
            </a:r>
            <a:r>
              <a:rPr lang="ko-KR" altLang="en-US" dirty="0"/>
              <a:t>최대 추력이 </a:t>
            </a:r>
            <a:r>
              <a:rPr lang="en-US" altLang="ko-KR" dirty="0"/>
              <a:t>60% </a:t>
            </a:r>
            <a:r>
              <a:rPr lang="ko-KR" altLang="en-US" dirty="0"/>
              <a:t>이상 늘었습니다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3168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WF</a:t>
            </a:r>
            <a:r>
              <a:rPr lang="ko-KR" altLang="en-US" dirty="0"/>
              <a:t>를 적용하면 소음이 감소할까요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6513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잘 모르겠습니다</a:t>
            </a:r>
            <a:r>
              <a:rPr lang="en-US" altLang="ko-KR" dirty="0"/>
              <a:t>. </a:t>
            </a:r>
            <a:r>
              <a:rPr lang="ko-KR" altLang="en-US" dirty="0"/>
              <a:t>특정한 경우에만 성립하는 것 같아</a:t>
            </a:r>
            <a:r>
              <a:rPr lang="en-US" altLang="ko-KR" dirty="0"/>
              <a:t>, </a:t>
            </a:r>
            <a:r>
              <a:rPr lang="ko-KR" altLang="en-US" dirty="0"/>
              <a:t>세모로 표시하였습니다</a:t>
            </a:r>
            <a:r>
              <a:rPr lang="en-US" altLang="ko-KR" dirty="0"/>
              <a:t>. </a:t>
            </a:r>
            <a:r>
              <a:rPr lang="ko-KR" altLang="en-US" dirty="0"/>
              <a:t>하지만 앞서 좋은 성능을 보인</a:t>
            </a:r>
            <a:r>
              <a:rPr lang="en-US" altLang="ko-KR" dirty="0"/>
              <a:t> Straight Airfoil</a:t>
            </a:r>
            <a:r>
              <a:rPr lang="ko-KR" altLang="en-US" dirty="0"/>
              <a:t> </a:t>
            </a:r>
            <a:r>
              <a:rPr lang="en-US" altLang="ko-KR" dirty="0" err="1"/>
              <a:t>11mm</a:t>
            </a:r>
            <a:r>
              <a:rPr lang="ko-KR" altLang="en-US" dirty="0"/>
              <a:t> 모델은 </a:t>
            </a:r>
            <a:r>
              <a:rPr lang="en-US" altLang="ko-KR" dirty="0"/>
              <a:t>-</a:t>
            </a:r>
            <a:r>
              <a:rPr lang="en-US" altLang="ko-KR" dirty="0" err="1"/>
              <a:t>6.5dB</a:t>
            </a:r>
            <a:r>
              <a:rPr lang="ko-KR" altLang="en-US" dirty="0"/>
              <a:t>의 소음 감소를 </a:t>
            </a:r>
            <a:r>
              <a:rPr lang="ko-KR" altLang="en-US" dirty="0" err="1"/>
              <a:t>이루어내었습니다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9126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RC</a:t>
            </a:r>
            <a:r>
              <a:rPr lang="ko-KR" altLang="en-US" dirty="0"/>
              <a:t>를 적용하면</a:t>
            </a:r>
            <a:r>
              <a:rPr lang="en-US" altLang="ko-KR" dirty="0"/>
              <a:t>, </a:t>
            </a:r>
            <a:r>
              <a:rPr lang="ko-KR" altLang="en-US" dirty="0"/>
              <a:t>항력이 감소합니다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2405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Pitch Distance</a:t>
            </a:r>
            <a:r>
              <a:rPr lang="ko-KR" altLang="en-US" dirty="0"/>
              <a:t>와 </a:t>
            </a:r>
            <a:r>
              <a:rPr lang="en-US" altLang="ko-KR" dirty="0" err="1"/>
              <a:t>WF</a:t>
            </a:r>
            <a:r>
              <a:rPr lang="ko-KR" altLang="en-US" dirty="0"/>
              <a:t>와 거의 무관하게</a:t>
            </a:r>
            <a:r>
              <a:rPr lang="en-US" altLang="ko-KR" dirty="0"/>
              <a:t>, </a:t>
            </a:r>
            <a:r>
              <a:rPr lang="ko-KR" altLang="en-US" dirty="0"/>
              <a:t>모든 경우에 항력이</a:t>
            </a:r>
            <a:r>
              <a:rPr lang="en-US" altLang="ko-KR" dirty="0"/>
              <a:t> 10~20% </a:t>
            </a:r>
            <a:r>
              <a:rPr lang="ko-KR" altLang="en-US" dirty="0"/>
              <a:t>감소하였습니다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1438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RC</a:t>
            </a:r>
            <a:r>
              <a:rPr lang="ko-KR" altLang="en-US" dirty="0"/>
              <a:t>를 적용하는 것은 추력효율에 별 도움이 되지 않습니다</a:t>
            </a:r>
            <a:r>
              <a:rPr lang="en-US" altLang="ko-KR" dirty="0"/>
              <a:t>. </a:t>
            </a:r>
          </a:p>
          <a:p>
            <a:r>
              <a:rPr lang="en-US" altLang="ko-KR" dirty="0" err="1"/>
              <a:t>WF</a:t>
            </a:r>
            <a:r>
              <a:rPr lang="ko-KR" altLang="en-US" dirty="0"/>
              <a:t>와 함께 </a:t>
            </a:r>
            <a:r>
              <a:rPr lang="ko-KR" altLang="en-US" dirty="0" err="1"/>
              <a:t>사용하였을때</a:t>
            </a:r>
            <a:r>
              <a:rPr lang="en-US" altLang="ko-KR" dirty="0"/>
              <a:t>,</a:t>
            </a:r>
            <a:r>
              <a:rPr lang="ko-KR" altLang="en-US" dirty="0"/>
              <a:t> 오히려 역효과를 보입니다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1436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기각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4489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RC</a:t>
            </a:r>
            <a:r>
              <a:rPr lang="ko-KR" altLang="en-US" dirty="0"/>
              <a:t>를 </a:t>
            </a:r>
            <a:r>
              <a:rPr lang="ko-KR" altLang="en-US" dirty="0" err="1"/>
              <a:t>적용하는것은</a:t>
            </a:r>
            <a:r>
              <a:rPr lang="ko-KR" altLang="en-US" dirty="0"/>
              <a:t> 정말 모든 경우에 대하여</a:t>
            </a:r>
            <a:r>
              <a:rPr lang="en-US" altLang="ko-KR" dirty="0"/>
              <a:t>, </a:t>
            </a:r>
            <a:r>
              <a:rPr lang="ko-KR" altLang="en-US" dirty="0"/>
              <a:t>동일 추력일때 소음을 증가시킵니다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7745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기각하겠습니다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84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다음과 같이</a:t>
            </a:r>
            <a:r>
              <a:rPr lang="en-US" altLang="ko-KR" dirty="0"/>
              <a:t>, </a:t>
            </a:r>
            <a:r>
              <a:rPr lang="ko-KR" altLang="en-US" dirty="0"/>
              <a:t>회전축과 날개의 폭 방향이 평행하여</a:t>
            </a:r>
            <a:r>
              <a:rPr lang="en-US" altLang="ko-KR" dirty="0"/>
              <a:t>, </a:t>
            </a:r>
            <a:r>
              <a:rPr lang="ko-KR" altLang="en-US" dirty="0"/>
              <a:t>마치 세탁기 통이 돌아가듯 회전하는 프로펠러를 </a:t>
            </a:r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라고 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8858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결론짓자면</a:t>
            </a:r>
            <a:r>
              <a:rPr lang="en-US" altLang="ko-KR" dirty="0"/>
              <a:t>, Wing Fence</a:t>
            </a:r>
            <a:r>
              <a:rPr lang="ko-KR" altLang="en-US" dirty="0"/>
              <a:t>를 적용하는 것은 </a:t>
            </a:r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의 개선을 위해 매우 좋습니다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그러나</a:t>
            </a:r>
            <a:r>
              <a:rPr lang="en-US" altLang="ko-KR" dirty="0"/>
              <a:t>, RC</a:t>
            </a:r>
            <a:r>
              <a:rPr lang="ko-KR" altLang="en-US" dirty="0"/>
              <a:t>를 적용하기 위해서는 더 많은 연구가 필요할 것으로 보이며</a:t>
            </a:r>
            <a:r>
              <a:rPr lang="en-US" altLang="ko-KR" dirty="0"/>
              <a:t>, </a:t>
            </a:r>
            <a:r>
              <a:rPr lang="ko-KR" altLang="en-US" dirty="0"/>
              <a:t>현재 연구에서 사용된 방식은 적절하지 못하다고 판단됩니다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5232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Stall Angle (</a:t>
            </a:r>
            <a:r>
              <a:rPr lang="ko-KR" altLang="en-US" dirty="0"/>
              <a:t>실속 각도</a:t>
            </a:r>
            <a:r>
              <a:rPr lang="en-US" altLang="ko-KR" dirty="0"/>
              <a:t>) </a:t>
            </a:r>
            <a:r>
              <a:rPr lang="ko-KR" altLang="en-US" dirty="0"/>
              <a:t>에 대한 설명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날개가 다가오는 유속의 흐름에 대해</a:t>
            </a:r>
            <a:r>
              <a:rPr lang="en-US" altLang="ko-KR" dirty="0"/>
              <a:t>, </a:t>
            </a:r>
            <a:r>
              <a:rPr lang="ko-KR" altLang="en-US" dirty="0"/>
              <a:t>공기를 받는 각을 </a:t>
            </a:r>
            <a:r>
              <a:rPr lang="ko-KR" altLang="en-US" dirty="0" err="1"/>
              <a:t>받음각</a:t>
            </a:r>
            <a:r>
              <a:rPr lang="ko-KR" altLang="en-US" dirty="0"/>
              <a:t> </a:t>
            </a:r>
            <a:r>
              <a:rPr lang="en-US" altLang="ko-KR" dirty="0"/>
              <a:t>(Angle of</a:t>
            </a:r>
            <a:r>
              <a:rPr lang="ko-KR" altLang="en-US" dirty="0"/>
              <a:t> </a:t>
            </a:r>
            <a:r>
              <a:rPr lang="en-US" altLang="ko-KR" dirty="0"/>
              <a:t>Attack) </a:t>
            </a:r>
            <a:r>
              <a:rPr lang="ko-KR" altLang="en-US" dirty="0"/>
              <a:t>이라고 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보통</a:t>
            </a:r>
            <a:r>
              <a:rPr lang="en-US" altLang="ko-KR" dirty="0"/>
              <a:t>, </a:t>
            </a:r>
            <a:r>
              <a:rPr lang="ko-KR" altLang="en-US" dirty="0"/>
              <a:t>날개가 크게 기울어지면 기울어질수록 받음각이 크다고 하고</a:t>
            </a:r>
            <a:r>
              <a:rPr lang="en-US" altLang="ko-KR" dirty="0"/>
              <a:t>, </a:t>
            </a:r>
            <a:r>
              <a:rPr lang="ko-KR" altLang="en-US" dirty="0"/>
              <a:t>받음각이 클수록 날개가 받는 양력이 커지게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일정 </a:t>
            </a:r>
            <a:r>
              <a:rPr lang="ko-KR" altLang="en-US" dirty="0" err="1"/>
              <a:t>받음각</a:t>
            </a:r>
            <a:r>
              <a:rPr lang="ko-KR" altLang="en-US" dirty="0"/>
              <a:t> </a:t>
            </a:r>
            <a:r>
              <a:rPr lang="ko-KR" altLang="en-US" dirty="0" err="1"/>
              <a:t>이상에서부터는</a:t>
            </a:r>
            <a:r>
              <a:rPr lang="ko-KR" altLang="en-US" dirty="0"/>
              <a:t> 와류의 발생으로 인해 날개가 받는 양력은 더 이상 증가하지 못하고 감소합니다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이러한 현상을 실속 현상이라고 하고 </a:t>
            </a:r>
            <a:r>
              <a:rPr lang="en-US" altLang="ko-KR" dirty="0"/>
              <a:t>(Stall), </a:t>
            </a:r>
            <a:r>
              <a:rPr lang="ko-KR" altLang="en-US" dirty="0"/>
              <a:t>이 현상이 발생하는 각도를 실속 각도 </a:t>
            </a:r>
            <a:r>
              <a:rPr lang="en-US" altLang="ko-KR" dirty="0"/>
              <a:t>(Stall Angle)</a:t>
            </a:r>
            <a:r>
              <a:rPr lang="ko-KR" altLang="en-US" dirty="0"/>
              <a:t>이라고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4490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3170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392688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893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err="1"/>
              <a:t>사이클로디얼</a:t>
            </a:r>
            <a:r>
              <a:rPr lang="ko-KR" altLang="en-US" dirty="0"/>
              <a:t> 프로펠러의 장점들로는 다음이 있는데요</a:t>
            </a:r>
            <a:r>
              <a:rPr lang="en-US" altLang="ko-KR" dirty="0"/>
              <a:t>, </a:t>
            </a:r>
          </a:p>
          <a:p>
            <a:pPr marL="247688" indent="-247688">
              <a:buAutoNum type="arabicPeriod"/>
            </a:pPr>
            <a:endParaRPr lang="en-US" altLang="ko-KR" dirty="0"/>
          </a:p>
          <a:p>
            <a:pPr marL="247688" indent="-247688">
              <a:buAutoNum type="arabicPeriod"/>
            </a:pPr>
            <a:r>
              <a:rPr lang="ko-KR" altLang="en-US" dirty="0"/>
              <a:t>프로펠러에 비해 적은 </a:t>
            </a:r>
            <a:r>
              <a:rPr lang="ko-KR" altLang="en-US" dirty="0" err="1"/>
              <a:t>회전관성</a:t>
            </a:r>
            <a:endParaRPr lang="en-US" altLang="ko-KR" dirty="0"/>
          </a:p>
          <a:p>
            <a:pPr marL="247688" indent="-247688">
              <a:buAutoNum type="arabicPeriod"/>
            </a:pPr>
            <a:r>
              <a:rPr lang="ko-KR" altLang="en-US" dirty="0"/>
              <a:t>프로펠러와 달리 공기와 맞닿는 상대 속력이 같아</a:t>
            </a:r>
            <a:r>
              <a:rPr lang="en-US" altLang="ko-KR" dirty="0"/>
              <a:t>, </a:t>
            </a:r>
          </a:p>
          <a:p>
            <a:pPr marL="247688" indent="-247688">
              <a:buAutoNum type="arabicPeriod"/>
            </a:pPr>
            <a:r>
              <a:rPr lang="ko-KR" altLang="en-US" dirty="0"/>
              <a:t>상대 속력 자체가 매우 작아</a:t>
            </a:r>
            <a:r>
              <a:rPr lang="en-US" altLang="ko-KR" dirty="0"/>
              <a:t>/</a:t>
            </a:r>
            <a:r>
              <a:rPr lang="ko-KR" altLang="en-US" dirty="0"/>
              <a:t> 저소음 운용 가능</a:t>
            </a:r>
            <a:endParaRPr lang="en-US" altLang="ko-KR" dirty="0"/>
          </a:p>
          <a:p>
            <a:pPr marL="247688" indent="-247688">
              <a:buAutoNum type="arabicPeriod"/>
            </a:pPr>
            <a:r>
              <a:rPr lang="ko-KR" altLang="en-US" dirty="0"/>
              <a:t>일반적인 헬리콥터에서 위험한 상황을 발생시키는 </a:t>
            </a:r>
            <a:r>
              <a:rPr lang="ko-KR" altLang="en-US" dirty="0" err="1"/>
              <a:t>후퇴깃</a:t>
            </a:r>
            <a:r>
              <a:rPr lang="ko-KR" altLang="en-US" dirty="0"/>
              <a:t> 실속현상을 해결해줍니다</a:t>
            </a:r>
            <a:r>
              <a:rPr lang="en-US" altLang="ko-KR" dirty="0"/>
              <a:t>.</a:t>
            </a:r>
          </a:p>
          <a:p>
            <a:pPr marL="247688" indent="-247688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641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는 현재</a:t>
            </a:r>
            <a:r>
              <a:rPr lang="en-US" altLang="ko-KR" dirty="0"/>
              <a:t>, </a:t>
            </a:r>
            <a:r>
              <a:rPr lang="ko-KR" altLang="en-US" dirty="0"/>
              <a:t>일반적인 프로펠러에 비해 뒤처지는 추력</a:t>
            </a:r>
            <a:r>
              <a:rPr lang="en-US" altLang="ko-KR" dirty="0"/>
              <a:t>/</a:t>
            </a:r>
            <a:r>
              <a:rPr lang="ko-KR" altLang="en-US" dirty="0" err="1"/>
              <a:t>무게비</a:t>
            </a:r>
            <a:r>
              <a:rPr lang="en-US" altLang="ko-KR" dirty="0"/>
              <a:t>, </a:t>
            </a:r>
            <a:r>
              <a:rPr lang="ko-KR" altLang="en-US" dirty="0"/>
              <a:t>추력</a:t>
            </a:r>
            <a:r>
              <a:rPr lang="en-US" altLang="ko-KR" dirty="0"/>
              <a:t>/</a:t>
            </a:r>
            <a:r>
              <a:rPr lang="ko-KR" altLang="en-US" dirty="0"/>
              <a:t>전력비로 인해</a:t>
            </a:r>
            <a:endParaRPr lang="en-US" altLang="ko-KR" dirty="0"/>
          </a:p>
          <a:p>
            <a:r>
              <a:rPr lang="ko-KR" altLang="en-US" dirty="0"/>
              <a:t>저소음을 포함한 다양한 장점을 가지고 있음에도 불구하고 적용되지 못하고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이러한 두 가지 사항을 개선시킨다면</a:t>
            </a:r>
            <a:r>
              <a:rPr lang="en-US" altLang="ko-KR" dirty="0"/>
              <a:t>, </a:t>
            </a:r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의 광폭적용으로 고요한 하늘을 만들 수 있을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819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저희의 연구의 목표는</a:t>
            </a:r>
            <a:r>
              <a:rPr lang="en-US" altLang="ko-KR" dirty="0"/>
              <a:t>, </a:t>
            </a:r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의 추력과 추력 효율을 높이는 것 입니다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목표를 달성하기 위해</a:t>
            </a:r>
            <a:r>
              <a:rPr lang="en-US" altLang="ko-KR" dirty="0"/>
              <a:t>, </a:t>
            </a:r>
            <a:r>
              <a:rPr lang="ko-KR" altLang="en-US" dirty="0"/>
              <a:t>다른 적용처에서 두 가지 아이디어를 가져와 접목시켰습니다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031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 아이디어는 실속 펜스입니다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본 연구에서 </a:t>
            </a:r>
            <a:r>
              <a:rPr lang="en-US" altLang="ko-KR" dirty="0"/>
              <a:t>Wing Fence (</a:t>
            </a:r>
            <a:r>
              <a:rPr lang="ko-KR" altLang="en-US" dirty="0"/>
              <a:t>실속 펜스</a:t>
            </a:r>
            <a:r>
              <a:rPr lang="en-US" altLang="ko-KR" dirty="0"/>
              <a:t>)</a:t>
            </a:r>
            <a:r>
              <a:rPr lang="ko-KR" altLang="en-US" dirty="0"/>
              <a:t>는 비행기 날개의 끝에 와류의 형성을 막는 구조물을 설치하여 추력과 추력효율을 늘리는 구조물입니다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비행기가 </a:t>
            </a:r>
            <a:r>
              <a:rPr lang="ko-KR" altLang="en-US" dirty="0" err="1"/>
              <a:t>날아갈때</a:t>
            </a:r>
            <a:r>
              <a:rPr lang="en-US" altLang="ko-KR" dirty="0"/>
              <a:t>, </a:t>
            </a:r>
            <a:r>
              <a:rPr lang="ko-KR" altLang="en-US" dirty="0"/>
              <a:t>날개가 양력을 만들게 되면서 날개 경계면 하부는 고기압</a:t>
            </a:r>
            <a:r>
              <a:rPr lang="en-US" altLang="ko-KR" dirty="0"/>
              <a:t>, </a:t>
            </a:r>
            <a:r>
              <a:rPr lang="ko-KR" altLang="en-US" dirty="0"/>
              <a:t>상부는 저기압이 됩니다</a:t>
            </a:r>
            <a:r>
              <a:rPr lang="en-US" altLang="ko-KR" dirty="0"/>
              <a:t>. </a:t>
            </a:r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날개의 경계면을 벗어나는 날개 끝 부분에서는 날개 경계면 하부의 공기가 상부로 이동하려는 움직임이 발생하면서 회전하는 와류가 발생합니다</a:t>
            </a:r>
            <a:r>
              <a:rPr lang="en-US" altLang="ko-KR" dirty="0"/>
              <a:t>. </a:t>
            </a:r>
            <a:r>
              <a:rPr lang="ko-KR" altLang="en-US" dirty="0"/>
              <a:t>이러한 와류를 날개 끝 와류</a:t>
            </a:r>
            <a:r>
              <a:rPr lang="en-US" altLang="ko-KR" dirty="0"/>
              <a:t> (Wingtip </a:t>
            </a:r>
            <a:r>
              <a:rPr lang="en-US" altLang="ko-KR" dirty="0" err="1"/>
              <a:t>Vortice</a:t>
            </a:r>
            <a:r>
              <a:rPr lang="en-US" altLang="ko-KR" dirty="0"/>
              <a:t>)</a:t>
            </a:r>
            <a:r>
              <a:rPr lang="ko-KR" altLang="en-US" dirty="0"/>
              <a:t>라고</a:t>
            </a:r>
            <a:r>
              <a:rPr lang="en-US" altLang="ko-KR" dirty="0"/>
              <a:t> 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보통 비행기에 적용되는 이 </a:t>
            </a:r>
            <a:r>
              <a:rPr lang="en-US" altLang="ko-KR" dirty="0"/>
              <a:t>Wing Fence</a:t>
            </a:r>
            <a:r>
              <a:rPr lang="ko-KR" altLang="en-US" dirty="0"/>
              <a:t>를</a:t>
            </a:r>
            <a:r>
              <a:rPr lang="en-US" altLang="ko-KR" dirty="0"/>
              <a:t>, </a:t>
            </a:r>
            <a:r>
              <a:rPr lang="ko-KR" altLang="en-US" dirty="0"/>
              <a:t>회전하는 프로펠러인 </a:t>
            </a:r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에 접목하여 성능 향상을 관찰하였습니다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555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번째 아이디어는 </a:t>
            </a:r>
            <a:r>
              <a:rPr lang="en-US" altLang="ko-KR" dirty="0"/>
              <a:t>Relative Curvature Effect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중심축을 기준으로 회전하는 날개는</a:t>
            </a:r>
            <a:r>
              <a:rPr lang="en-US" altLang="ko-KR" dirty="0"/>
              <a:t>, </a:t>
            </a:r>
            <a:r>
              <a:rPr lang="ko-KR" altLang="en-US" dirty="0"/>
              <a:t>회전하는 효과로 인해 실제 형상에 비해 더 굽은 형태로 공기와 만나게 됩니다</a:t>
            </a:r>
            <a:r>
              <a:rPr lang="en-US" altLang="ko-KR" dirty="0"/>
              <a:t>. </a:t>
            </a:r>
            <a:r>
              <a:rPr lang="ko-KR" altLang="en-US" dirty="0"/>
              <a:t>이러한 이론에서 착안해</a:t>
            </a:r>
            <a:r>
              <a:rPr lang="en-US" altLang="ko-KR" dirty="0"/>
              <a:t>, </a:t>
            </a:r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의 날개 형상을</a:t>
            </a:r>
            <a:r>
              <a:rPr lang="en-US" altLang="ko-KR" dirty="0"/>
              <a:t>, </a:t>
            </a:r>
            <a:r>
              <a:rPr lang="ko-KR" altLang="en-US" dirty="0"/>
              <a:t>회전 반경에 맞게 굽히면 항력이 더욱 </a:t>
            </a:r>
            <a:r>
              <a:rPr lang="ko-KR" altLang="en-US" dirty="0" err="1"/>
              <a:t>감소할것으로</a:t>
            </a:r>
            <a:r>
              <a:rPr lang="ko-KR" altLang="en-US" dirty="0"/>
              <a:t> 기대하고 해당 이론을 적용하였습니다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535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날개의 단면을 정확히 </a:t>
            </a:r>
            <a:r>
              <a:rPr lang="ko-KR" altLang="en-US" dirty="0" err="1"/>
              <a:t>어떤식으로</a:t>
            </a:r>
            <a:r>
              <a:rPr lang="ko-KR" altLang="en-US" dirty="0"/>
              <a:t> </a:t>
            </a:r>
            <a:r>
              <a:rPr lang="ko-KR" altLang="en-US" dirty="0" err="1"/>
              <a:t>굽혔나면요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sz="1300" dirty="0">
                <a:ea typeface="맑은 고딕" panose="020B0503020000020004" pitchFamily="50" charset="-127"/>
                <a:cs typeface="Times New Roman" panose="02020603050405020304" pitchFamily="18" charset="0"/>
              </a:rPr>
              <a:t>Chord</a:t>
            </a:r>
            <a:r>
              <a:rPr lang="ko-KR" altLang="ko-KR" sz="1300" dirty="0">
                <a:ea typeface="맑은 고딕" panose="020B0503020000020004" pitchFamily="50" charset="-127"/>
                <a:cs typeface="Times New Roman" panose="02020603050405020304" pitchFamily="18" charset="0"/>
              </a:rPr>
              <a:t>이 회전반경 둘레를 따라 굽었다고 가정하고</a:t>
            </a:r>
            <a:r>
              <a:rPr lang="en-US" altLang="ko-KR" sz="1300" dirty="0"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300" dirty="0">
                <a:ea typeface="맑은 고딕" panose="020B0503020000020004" pitchFamily="50" charset="-127"/>
                <a:cs typeface="Times New Roman" panose="02020603050405020304" pitchFamily="18" charset="0"/>
              </a:rPr>
              <a:t>해당 원의 점에서 접선에 수직하게 위 아래만큼 이동하여 점을 찍</a:t>
            </a:r>
            <a:r>
              <a:rPr lang="ko-KR" altLang="en-US" sz="1300" dirty="0">
                <a:ea typeface="맑은 고딕" panose="020B0503020000020004" pitchFamily="50" charset="-127"/>
                <a:cs typeface="Times New Roman" panose="02020603050405020304" pitchFamily="18" charset="0"/>
              </a:rPr>
              <a:t>어 이를 변환하였습니다</a:t>
            </a:r>
            <a:r>
              <a:rPr lang="en-US" altLang="ko-KR" sz="1300" dirty="0"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E4A69-CC1B-44AD-B4DB-A92D712D49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236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6FDA-B3E6-CB09-1251-1BE646200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99DC0E-989C-C90D-7AF7-5165E5483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77B44-F72C-1229-3854-A7C43F5D4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9126-B2AA-5CB9-B52C-EF20AA5A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A3241-FFFE-B447-11D2-62E9F452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43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5E6C-6466-310A-4B90-E805CEC01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2A128C-2BC8-A6A8-310B-FC2437DE99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78694-A569-8C11-4087-33ABF2BD0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44BD7-01F5-7BDD-75C6-BBD130E2B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03F92-961F-DE0C-D00F-A5F6F2EC3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716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0F85F6-50B4-3264-33AF-E63CF45EE8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630288-1720-5869-FCE6-7616A6A431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AEC95-D8E6-BAE3-8A80-896D40A4B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9E9E0-9DAF-1C14-EA53-C561183D9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F1774-3ECD-DD1A-B282-291CD4F59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04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FC8E8-8B48-E180-0CE8-DAE4CCFFA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E8D93-4925-1B3A-2F04-F960E2F46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F0F7A-EB1E-BB96-EE2B-4BE185F2B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CC42D-EF22-A2F1-60B0-958140F5F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94828-DB73-31D3-4EF1-8C55CC146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028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60B2C-96BD-9312-B6AC-463226B71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D0403-536C-A1E3-A7FB-5FD86614C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67C71-F115-30D2-28C9-90B35CA42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BB0F2-EE4F-EDCC-654B-84439EFF4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E4B53-D8FB-7F3D-FB3D-6CE6562E0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8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EA567-C315-31FC-8C9C-FFE59FE21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E2602-6030-DECA-1FDE-A0ABFB1EC6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8B128C-F1CC-AF2B-23ED-EC97958F1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40BD5A-1318-001B-D57D-198361811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DB7B7-563F-DC27-CC84-06AD327D2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7103DD-E970-A113-3046-D273A94AD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676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EC315-6074-1B4B-873D-A6C04CEED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7B19A-903B-3251-A91C-D101E6156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4E169-8D99-DCF4-5D26-A6FA90016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D31953-8FF6-B4BA-1632-14EF0A1E32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0F6BAC-74B7-6770-6ADB-6AC808C017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51AC12-9DE4-A189-8146-37CB77DE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AE7BC7-8A59-5A89-DB59-334943CBB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29F97-6FC5-1D98-3B44-10E55EE85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12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5A575-7CD6-F358-7428-8A6463E1E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F8315F-53F1-BFAE-FFE1-BE0FA30F7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7AD61-39BD-F3F5-B42F-7B859C821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864EB-8B24-F829-29BA-AE6EA5FBD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78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FDAF0-4205-CBD1-447B-7C5AF951D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0386D3-7E0A-5D70-3797-B068B7D49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B81A2D-6124-56E1-8155-1C285186E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66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8B929-055F-93B4-2F2C-52D6BE6C6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166B1-F41F-3A24-AAC0-B3A3B45EA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084BF-0A21-D54C-0731-39EC3E49F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57956-B37B-6615-E701-959CCFB00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A8DEE-E4CD-2FFF-EE3E-B2E115651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CCD115-0162-B0B0-4106-71EC0237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9A074-3872-878D-1ADA-D6CB253A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0227D-FAD3-3125-8807-CCCD5DDD0A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4F59E3-4D6E-BA15-DD10-2C6189927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7BB5B-C75F-64D4-9FD4-9FDDF7A4C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D2CA5-6A3F-FAC1-3646-188BB7D4C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717C7-DDB0-D2E9-8298-5DE90672B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9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B6E7BF-653A-276E-494B-029458A53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4F2C2-16B2-8379-64D2-869D5EA19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08253-C120-BE6B-B367-34B3D0E02C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89B62-2966-41DC-A50B-44B92823F864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8BCD8-3BF1-75D2-2CC5-5A0B5E761D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83E29-F647-3CDD-B41C-8F454F33A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B1F7A-EB7D-4C6D-8EDE-1BFD6AD65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55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905E7-8D58-11BB-A4BE-3F69853629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z="3600" b="1" kern="0" spc="-7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Wing Fence</a:t>
            </a:r>
            <a:r>
              <a:rPr lang="ko-KR" altLang="en-US" sz="3600" b="1" kern="0" spc="-7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와 </a:t>
            </a:r>
            <a:r>
              <a:rPr lang="en-US" altLang="ko-KR" sz="3600" b="1" kern="0" spc="-7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Relative Curvature</a:t>
            </a:r>
            <a:r>
              <a:rPr lang="ko-KR" altLang="en-US" sz="3600" b="1" kern="0" spc="-7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를 적용한 </a:t>
            </a:r>
            <a:r>
              <a:rPr lang="ko-KR" altLang="en-US" sz="3600" b="1" kern="0" spc="-7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사이클로디얼</a:t>
            </a:r>
            <a:r>
              <a:rPr lang="ko-KR" altLang="en-US" sz="3600" b="1" kern="0" spc="-7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프로펠러의 성능 검증</a:t>
            </a:r>
            <a:br>
              <a:rPr lang="en-US" altLang="ko-KR" sz="1800" b="1" kern="0" spc="-70" dirty="0">
                <a:solidFill>
                  <a:srgbClr val="000000"/>
                </a:solidFill>
                <a:latin typeface="Palatino Linotype" panose="02040502050505030304" pitchFamily="18" charset="0"/>
                <a:ea typeface="휴먼명조"/>
              </a:rPr>
            </a:br>
            <a:r>
              <a:rPr lang="en-US" sz="1800" b="1" kern="0" spc="0" dirty="0">
                <a:solidFill>
                  <a:srgbClr val="FF0000"/>
                </a:solidFill>
                <a:effectLst/>
                <a:latin typeface="Palatino Linotype" panose="02040502050505030304" pitchFamily="18" charset="0"/>
                <a:ea typeface="휴먼명조"/>
              </a:rPr>
              <a:t>Wing Fence &amp; Curved Wing Effect on Cycloidal Propellers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E7A321-C61B-34DB-1E65-AAA29EFFD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2550"/>
            <a:ext cx="9144000" cy="1105250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latin typeface="휴먼명조"/>
              </a:rPr>
              <a:t>서울과학고등학교</a:t>
            </a:r>
            <a:r>
              <a:rPr lang="en-US" sz="2000" dirty="0">
                <a:latin typeface="휴먼명조"/>
              </a:rPr>
              <a:t> </a:t>
            </a:r>
            <a:r>
              <a:rPr lang="ko-KR" altLang="en-US" sz="2000" dirty="0">
                <a:latin typeface="휴먼명조"/>
              </a:rPr>
              <a:t>조용우</a:t>
            </a:r>
            <a:r>
              <a:rPr lang="en-US" altLang="ko-KR" sz="2000" dirty="0">
                <a:latin typeface="휴먼명조"/>
              </a:rPr>
              <a:t>, </a:t>
            </a:r>
            <a:r>
              <a:rPr lang="ko-KR" altLang="en-US" sz="2000" dirty="0">
                <a:latin typeface="휴먼명조"/>
              </a:rPr>
              <a:t>김민재</a:t>
            </a:r>
            <a:endParaRPr lang="en-US" sz="2000" dirty="0">
              <a:latin typeface="휴먼명조"/>
            </a:endParaRPr>
          </a:p>
        </p:txBody>
      </p:sp>
    </p:spTree>
    <p:extLst>
      <p:ext uri="{BB962C8B-B14F-4D97-AF65-F5344CB8AC3E}">
        <p14:creationId xmlns:p14="http://schemas.microsoft.com/office/powerpoint/2010/main" val="2450106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14C66-DF8B-5D1D-120B-19C9B5F25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Cyclodial</a:t>
            </a:r>
            <a:r>
              <a:rPr lang="en-US" altLang="ko-KR" dirty="0"/>
              <a:t> Propeller </a:t>
            </a:r>
            <a:r>
              <a:rPr lang="ko-KR" altLang="en-US" dirty="0"/>
              <a:t>데이터 가공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163A46FE-116A-3893-656D-EB7853ED43BB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09600" y="1825624"/>
                <a:ext cx="8121650" cy="4759325"/>
              </a:xfrm>
            </p:spPr>
            <p:txBody>
              <a:bodyPr>
                <a:normAutofit/>
              </a:bodyPr>
              <a:lstStyle/>
              <a:p>
                <a:pPr marL="90170" indent="0" algn="just" latinLnBrk="1">
                  <a:buNone/>
                </a:pPr>
                <a:r>
                  <a:rPr lang="en-US" altLang="ko-KR" sz="20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CD : Drag Coefficient.</a:t>
                </a: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</a:p>
              <a:p>
                <a:pPr marL="90170" indent="0" algn="just" latinLnBrk="1">
                  <a:buNone/>
                </a:pPr>
                <a:r>
                  <a:rPr lang="en-US" altLang="ko-KR" sz="20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ko-KR" altLang="ko-K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굴림" panose="020B0600000101010101" pitchFamily="50" charset="-127"/>
                          </a:rPr>
                        </m:ctrlPr>
                      </m:sSubPr>
                      <m:e>
                        <m:r>
                          <a:rPr lang="en-US" altLang="ko-K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HY신명조" panose="02030600000101010101" pitchFamily="18" charset="-127"/>
                            <a:cs typeface="굴림" panose="020B0600000101010101" pitchFamily="50" charset="-127"/>
                          </a:rPr>
                          <m:t>𝐶</m:t>
                        </m:r>
                      </m:e>
                      <m:sub>
                        <m:r>
                          <a:rPr lang="en-US" altLang="ko-K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HY신명조" panose="02030600000101010101" pitchFamily="18" charset="-127"/>
                            <a:cs typeface="굴림" panose="020B0600000101010101" pitchFamily="50" charset="-127"/>
                          </a:rPr>
                          <m:t>𝑑</m:t>
                        </m:r>
                      </m:sub>
                    </m:sSub>
                    <m:r>
                      <a:rPr lang="en-US" altLang="ko-KR" sz="200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HY신명조" panose="02030600000101010101" pitchFamily="18" charset="-127"/>
                        <a:cs typeface="굴림" panose="020B0600000101010101" pitchFamily="50" charset="-127"/>
                      </a:rPr>
                      <m:t>=</m:t>
                    </m:r>
                    <m:f>
                      <m:fPr>
                        <m:ctrlPr>
                          <a:rPr lang="ko-KR" altLang="ko-K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굴림" panose="020B0600000101010101" pitchFamily="50" charset="-127"/>
                          </a:rPr>
                        </m:ctrlPr>
                      </m:fPr>
                      <m:num>
                        <m:r>
                          <a:rPr lang="en-US" altLang="ko-KR" sz="200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HY신명조" panose="02030600000101010101" pitchFamily="18" charset="-127"/>
                            <a:cs typeface="굴림" panose="020B0600000101010101" pitchFamily="50" charset="-127"/>
                          </a:rPr>
                          <m:t>2</m:t>
                        </m:r>
                        <m:sSub>
                          <m:sSubPr>
                            <m:ctrlPr>
                              <a:rPr lang="ko-KR" altLang="ko-KR" sz="20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굴림" panose="020B060000010101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20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HY신명조" panose="02030600000101010101" pitchFamily="18" charset="-127"/>
                                <a:cs typeface="굴림" panose="020B0600000101010101" pitchFamily="50" charset="-127"/>
                              </a:rPr>
                              <m:t>𝐹</m:t>
                            </m:r>
                          </m:e>
                          <m:sub>
                            <m:r>
                              <a:rPr lang="en-US" altLang="ko-KR" sz="20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HY신명조" panose="02030600000101010101" pitchFamily="18" charset="-127"/>
                                <a:cs typeface="굴림" panose="020B0600000101010101" pitchFamily="50" charset="-127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r>
                          <a:rPr lang="en-US" altLang="ko-K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HY신명조" panose="02030600000101010101" pitchFamily="18" charset="-127"/>
                            <a:cs typeface="굴림" panose="020B0600000101010101" pitchFamily="50" charset="-127"/>
                          </a:rPr>
                          <m:t>𝜌</m:t>
                        </m:r>
                        <m:r>
                          <a:rPr lang="en-US" altLang="ko-K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HY신명조" panose="02030600000101010101" pitchFamily="18" charset="-127"/>
                            <a:cs typeface="굴림" panose="020B0600000101010101" pitchFamily="50" charset="-127"/>
                          </a:rPr>
                          <m:t>𝐴</m:t>
                        </m:r>
                        <m:sSup>
                          <m:sSupPr>
                            <m:ctrlPr>
                              <a:rPr lang="ko-KR" altLang="ko-KR" sz="20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굴림" panose="020B0600000101010101" pitchFamily="50" charset="-127"/>
                              </a:rPr>
                            </m:ctrlPr>
                          </m:sSupPr>
                          <m:e>
                            <m:r>
                              <a:rPr lang="en-US" altLang="ko-KR" sz="20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HY신명조" panose="02030600000101010101" pitchFamily="18" charset="-127"/>
                                <a:cs typeface="굴림" panose="020B0600000101010101" pitchFamily="50" charset="-127"/>
                              </a:rPr>
                              <m:t>𝜇</m:t>
                            </m:r>
                          </m:e>
                          <m:sup>
                            <m:r>
                              <a:rPr lang="en-US" altLang="ko-KR" sz="20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HY신명조" panose="02030600000101010101" pitchFamily="18" charset="-127"/>
                                <a:cs typeface="굴림" panose="020B0600000101010101" pitchFamily="50" charset="-127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  <a:r>
                  <a:rPr lang="en-US" altLang="ko-KR" sz="20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-&gt; </a:t>
                </a:r>
                <a:r>
                  <a:rPr lang="ko-KR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Watt / </a:t>
                </a:r>
                <a:r>
                  <a:rPr lang="en-US" altLang="ko-KR" sz="2000" dirty="0" err="1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rpm^2</a:t>
                </a:r>
                <a:endParaRPr lang="ko-KR" altLang="ko-KR" sz="20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굴림" panose="020B0600000101010101" pitchFamily="50" charset="-127"/>
                </a:endParaRPr>
              </a:p>
              <a:p>
                <a:pPr marL="90170" indent="0" algn="just" latinLnBrk="1">
                  <a:buNone/>
                </a:pPr>
                <a:r>
                  <a:rPr lang="en-US" altLang="ko-KR" sz="20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CL : Lift Coefficient.</a:t>
                </a: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</a:p>
              <a:p>
                <a:pPr marL="72000" indent="0" algn="just" latinLnBrk="1">
                  <a:spcBef>
                    <a:spcPts val="500"/>
                  </a:spcBef>
                  <a:buNone/>
                </a:pPr>
                <a:r>
                  <a:rPr lang="en-US" altLang="ko-KR" sz="20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	Max T</a:t>
                </a: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hrust / </a:t>
                </a:r>
                <a:r>
                  <a:rPr lang="en-US" altLang="ko-KR" sz="2000" dirty="0" err="1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rpm^2</a:t>
                </a:r>
                <a:endParaRPr lang="en-US" altLang="ko-KR" sz="20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굴림" panose="020B0600000101010101" pitchFamily="50" charset="-127"/>
                </a:endParaRPr>
              </a:p>
              <a:p>
                <a:pPr marL="90170" indent="0" algn="just" latinLnBrk="1">
                  <a:buNone/>
                </a:pPr>
                <a:r>
                  <a:rPr lang="en-US" altLang="ko-KR" sz="20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Max thrust :</a:t>
                </a: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</a:p>
              <a:p>
                <a:pPr marL="90170" indent="0" algn="just" latinLnBrk="1">
                  <a:buNone/>
                </a:pPr>
                <a:r>
                  <a:rPr lang="en-US" altLang="ko-KR" sz="20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	</a:t>
                </a:r>
                <a:r>
                  <a:rPr lang="ko-KR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최대 추력</a:t>
                </a:r>
                <a:endParaRPr lang="en-US" altLang="ko-KR" sz="2000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굴림" panose="020B0600000101010101" pitchFamily="50" charset="-127"/>
                </a:endParaRPr>
              </a:p>
              <a:p>
                <a:pPr marL="90170" indent="0" algn="just" latinLnBrk="1">
                  <a:buNone/>
                </a:pP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	</a:t>
                </a:r>
                <a:r>
                  <a:rPr lang="ko-KR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최대 추력일 때의 </a:t>
                </a: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g/W, CD, dB</a:t>
                </a:r>
              </a:p>
              <a:p>
                <a:pPr marL="90170" indent="0" algn="just" latinLnBrk="1">
                  <a:buNone/>
                </a:pPr>
                <a:r>
                  <a:rPr lang="en-US" altLang="ko-KR" sz="20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Max efficiency :</a:t>
                </a: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  <a:endParaRPr lang="en-US" altLang="ko-KR" sz="2000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굴림" panose="020B0600000101010101" pitchFamily="50" charset="-127"/>
                </a:endParaRPr>
              </a:p>
              <a:p>
                <a:pPr marL="90170" indent="0" algn="just" latinLnBrk="1">
                  <a:buNone/>
                </a:pPr>
                <a:r>
                  <a:rPr lang="en-US" altLang="ko-KR" sz="20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	</a:t>
                </a:r>
                <a:r>
                  <a:rPr lang="ko-KR" altLang="en-US" sz="20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최대 추력 효율</a:t>
                </a:r>
                <a:endParaRPr lang="en-US" altLang="ko-KR" sz="2000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굴림" panose="020B0600000101010101" pitchFamily="50" charset="-127"/>
                </a:endParaRPr>
              </a:p>
              <a:p>
                <a:pPr marL="90170" indent="0" algn="just" latinLnBrk="1">
                  <a:buNone/>
                </a:pP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	</a:t>
                </a:r>
                <a:r>
                  <a:rPr lang="ko-KR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최대 추력 효율을 가질 때 추력과 </a:t>
                </a:r>
                <a:r>
                  <a:rPr lang="en-US" altLang="ko-KR" sz="200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CD, dB </a:t>
                </a:r>
                <a:endParaRPr lang="ko-KR" altLang="ko-KR" sz="20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굴림" panose="020B0600000101010101" pitchFamily="50" charset="-127"/>
                </a:endParaRPr>
              </a:p>
              <a:p>
                <a:pPr marL="0" indent="0">
                  <a:buNone/>
                </a:pPr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163A46FE-116A-3893-656D-EB7853ED43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09600" y="1825624"/>
                <a:ext cx="8121650" cy="4759325"/>
              </a:xfrm>
              <a:blipFill>
                <a:blip r:embed="rId3"/>
                <a:stretch>
                  <a:fillRect t="-128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7340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B093F-BC39-1C3A-EA8A-D2DB1A5D7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Wing Fence (</a:t>
            </a:r>
            <a:r>
              <a:rPr lang="en-US" dirty="0" err="1"/>
              <a:t>WF</a:t>
            </a:r>
            <a:r>
              <a:rPr lang="en-US" dirty="0"/>
              <a:t>)</a:t>
            </a:r>
            <a:r>
              <a:rPr lang="ko-KR" altLang="en-US" dirty="0"/>
              <a:t>에 대한 가설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9F51E-20CE-9C2E-B822-F17C1ECF4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altLang="ko-KR" b="1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en-US" altLang="ko-KR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적용하면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Lift Coefficient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가 증가하게 된다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b="1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en-US" altLang="ko-KR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-2</a:t>
            </a: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적용하면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Wingtip </a:t>
            </a:r>
            <a:r>
              <a:rPr lang="en-US" altLang="ko-KR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Vortice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가 감소하여 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Drag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 감소한다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en-US" altLang="ko-KR" dirty="0">
                <a:effectLst/>
                <a:latin typeface="Palatino Linotype" panose="02040502050505030304" pitchFamily="18" charset="0"/>
                <a:ea typeface="굴림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b="1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en-US" altLang="ko-KR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적용하면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추력이 증가한다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b="1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en-US" altLang="ko-KR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적용하면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동일 추력 대비 소음이 감소한다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857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B093F-BC39-1C3A-EA8A-D2DB1A5D7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Relative Curvature </a:t>
            </a:r>
            <a:r>
              <a:rPr lang="en-US" dirty="0"/>
              <a:t>(RC)</a:t>
            </a:r>
            <a:r>
              <a:rPr lang="ko-KR" altLang="en-US" dirty="0"/>
              <a:t>에 대한 가설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9F51E-20CE-9C2E-B822-F17C1ECF4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altLang="ko-KR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RC-1</a:t>
            </a: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RC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적용하면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Drag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 감소한다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en-US" altLang="ko-KR" dirty="0">
                <a:effectLst/>
                <a:latin typeface="Palatino Linotype" panose="02040502050505030304" pitchFamily="18" charset="0"/>
                <a:ea typeface="굴림" panose="020B0600000101010101" pitchFamily="50" charset="-127"/>
                <a:cs typeface="Times New Roman" panose="02020603050405020304" pitchFamily="18" charset="0"/>
              </a:rPr>
              <a:t>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RC-2</a:t>
            </a: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RC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적용하면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추력 효율이 증가한다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en-US" altLang="ko-KR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RC-3</a:t>
            </a: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RC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적용하면 소음이 감소한다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en-US" altLang="ko-KR" dirty="0">
                <a:effectLst/>
                <a:latin typeface="Palatino Linotype" panose="02040502050505030304" pitchFamily="18" charset="0"/>
                <a:ea typeface="굴림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129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281C46-3FA5-8B11-7E7A-99D36802E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Pitch Distance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1FA604-C527-30E2-4FC0-852CE9E37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실험 </a:t>
            </a:r>
            <a:r>
              <a:rPr lang="en-US" altLang="ko-KR" dirty="0"/>
              <a:t>: </a:t>
            </a:r>
            <a:r>
              <a:rPr lang="en-US" altLang="ko-KR" dirty="0" err="1"/>
              <a:t>6mm</a:t>
            </a:r>
            <a:r>
              <a:rPr lang="en-US" altLang="ko-KR" dirty="0"/>
              <a:t>, </a:t>
            </a:r>
            <a:r>
              <a:rPr lang="en-US" altLang="ko-KR" dirty="0" err="1"/>
              <a:t>8mm</a:t>
            </a:r>
            <a:r>
              <a:rPr lang="en-US" altLang="ko-KR" dirty="0"/>
              <a:t>, </a:t>
            </a:r>
            <a:r>
              <a:rPr lang="en-US" altLang="ko-KR" dirty="0" err="1"/>
              <a:t>11mm</a:t>
            </a:r>
            <a:r>
              <a:rPr lang="en-US" altLang="ko-KR" dirty="0"/>
              <a:t>, </a:t>
            </a:r>
            <a:r>
              <a:rPr lang="en-US" altLang="ko-KR" dirty="0" err="1"/>
              <a:t>13mm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Pitch Distance</a:t>
            </a:r>
            <a:r>
              <a:rPr lang="ko-KR" altLang="en-US" dirty="0"/>
              <a:t>가 증가할수록 </a:t>
            </a:r>
            <a:r>
              <a:rPr lang="en-US" altLang="ko-KR" dirty="0" err="1"/>
              <a:t>AoA</a:t>
            </a:r>
            <a:r>
              <a:rPr lang="en-US" altLang="ko-KR" dirty="0"/>
              <a:t> (</a:t>
            </a:r>
            <a:r>
              <a:rPr lang="ko-KR" altLang="en-US" dirty="0" err="1"/>
              <a:t>받음각</a:t>
            </a:r>
            <a:r>
              <a:rPr lang="en-US" altLang="ko-KR" dirty="0"/>
              <a:t>)</a:t>
            </a:r>
            <a:r>
              <a:rPr lang="ko-KR" altLang="en-US" dirty="0"/>
              <a:t>이 증가합니다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96C1FC-7E2B-9CC5-5F57-2939C0AF0C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12504" y="3429000"/>
            <a:ext cx="5766991" cy="34633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0259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7C058F-A49C-B897-F87A-14DB3D125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495800" cy="1325563"/>
          </a:xfrm>
        </p:spPr>
        <p:txBody>
          <a:bodyPr/>
          <a:lstStyle/>
          <a:p>
            <a:r>
              <a:rPr lang="ko-KR" altLang="en-US" dirty="0"/>
              <a:t>실험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3086EE-6A1D-EB87-8CE6-40E2D859D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0" y="1493044"/>
            <a:ext cx="4495800" cy="4683919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2500" b="1" dirty="0"/>
              <a:t>조작 변인</a:t>
            </a:r>
            <a:endParaRPr lang="en-US" altLang="ko-KR" sz="2500" b="1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20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Power Value to ESC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20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Pitch Distance</a:t>
            </a:r>
            <a:r>
              <a:rPr lang="en-US" altLang="ko-KR" sz="10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(</a:t>
            </a:r>
            <a:r>
              <a:rPr lang="en-US" altLang="ko-KR" sz="1000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6mm</a:t>
            </a:r>
            <a:r>
              <a:rPr lang="en-US" altLang="ko-KR" sz="10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sz="1000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8mm</a:t>
            </a:r>
            <a:r>
              <a:rPr lang="en-US" altLang="ko-KR" sz="10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sz="1000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11mm</a:t>
            </a:r>
            <a:r>
              <a:rPr lang="en-US" altLang="ko-KR" sz="10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sz="1000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13mm</a:t>
            </a:r>
            <a:r>
              <a:rPr lang="en-US" altLang="ko-KR" sz="10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)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20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Airfoil Type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측정 값</a:t>
            </a:r>
            <a:endParaRPr lang="en-US" altLang="ko-KR" sz="25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r>
              <a:rPr lang="ko-KR" altLang="en-US" sz="2000" dirty="0" err="1">
                <a:ea typeface="맑은 고딕" panose="020B0503020000020004" pitchFamily="50" charset="-127"/>
                <a:cs typeface="Times New Roman" panose="02020603050405020304" pitchFamily="18" charset="0"/>
              </a:rPr>
              <a:t>회전수</a:t>
            </a:r>
            <a:r>
              <a:rPr lang="ko-KR" altLang="en-US" sz="2000" dirty="0"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dirty="0">
                <a:ea typeface="맑은 고딕" panose="020B0503020000020004" pitchFamily="50" charset="-127"/>
                <a:cs typeface="Times New Roman" panose="02020603050405020304" pitchFamily="18" charset="0"/>
              </a:rPr>
              <a:t>(RPM)</a:t>
            </a:r>
            <a:endParaRPr lang="en-US" altLang="ko-KR" sz="20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r>
              <a:rPr lang="ko-KR" altLang="en-US" sz="2000" dirty="0">
                <a:ea typeface="맑은 고딕" panose="020B0503020000020004" pitchFamily="50" charset="-127"/>
                <a:cs typeface="Times New Roman" panose="02020603050405020304" pitchFamily="18" charset="0"/>
              </a:rPr>
              <a:t>추력</a:t>
            </a:r>
            <a:r>
              <a:rPr lang="en-US" altLang="ko-KR" sz="20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(g)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ko-KR" altLang="ko-KR" sz="20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소음 </a:t>
            </a:r>
            <a:r>
              <a:rPr lang="en-US" altLang="ko-KR" sz="20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(dB)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ko-KR" altLang="en-US" sz="2000" dirty="0">
                <a:ea typeface="맑은 고딕" panose="020B0503020000020004" pitchFamily="50" charset="-127"/>
                <a:cs typeface="Times New Roman" panose="02020603050405020304" pitchFamily="18" charset="0"/>
              </a:rPr>
              <a:t>전력</a:t>
            </a:r>
            <a:r>
              <a:rPr lang="en-US" altLang="ko-KR" sz="20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(W)</a:t>
            </a:r>
            <a:endParaRPr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75F065B-DB60-2891-4F29-51E718FD95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2954" y="528055"/>
            <a:ext cx="6296093" cy="58018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9880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7485EE-0651-B47C-08A3-C77807BF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3643" y="2766218"/>
            <a:ext cx="2384714" cy="1325563"/>
          </a:xfrm>
        </p:spPr>
        <p:txBody>
          <a:bodyPr>
            <a:noAutofit/>
          </a:bodyPr>
          <a:lstStyle/>
          <a:p>
            <a:pPr algn="ctr"/>
            <a:r>
              <a:rPr lang="ko-KR" altLang="en-US" sz="7200" dirty="0"/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2672760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4B4DE3-0370-A7E5-F184-79AED3EB0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spc="-50" dirty="0" err="1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WF</a:t>
            </a:r>
            <a:r>
              <a:rPr lang="en-US" altLang="ko-KR" b="1" spc="-50" dirty="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 </a:t>
            </a:r>
            <a:r>
              <a:rPr lang="ko-KR" altLang="ko-KR" b="1" spc="-50" dirty="0">
                <a:effectLst/>
                <a:ea typeface="바탕" panose="02030600000101010101" pitchFamily="18" charset="-127"/>
                <a:cs typeface="바탕" panose="02030600000101010101" pitchFamily="18" charset="-127"/>
              </a:rPr>
              <a:t>–</a:t>
            </a:r>
            <a:r>
              <a:rPr lang="en-US" altLang="ko-KR" b="1" spc="-50" dirty="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1 </a:t>
            </a:r>
            <a:r>
              <a:rPr lang="en-US" altLang="ko-KR" spc="-50" dirty="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Lift </a:t>
            </a:r>
            <a:r>
              <a:rPr lang="en-US" altLang="ko-KR" spc="-5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Coefficient </a:t>
            </a:r>
            <a:r>
              <a:rPr lang="ko-KR" altLang="ko-KR" spc="-5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증가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2AB3E10-F0AB-CFD0-D687-A9354609AF30}"/>
              </a:ext>
            </a:extLst>
          </p:cNvPr>
          <p:cNvGrpSpPr/>
          <p:nvPr/>
        </p:nvGrpSpPr>
        <p:grpSpPr>
          <a:xfrm>
            <a:off x="6096000" y="1836723"/>
            <a:ext cx="4578480" cy="3750809"/>
            <a:chOff x="6096000" y="1836723"/>
            <a:chExt cx="4578480" cy="375080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D039DE5-F487-9950-E32B-41FDD0EE24C5}"/>
                </a:ext>
              </a:extLst>
            </p:cNvPr>
            <p:cNvSpPr txBox="1"/>
            <p:nvPr/>
          </p:nvSpPr>
          <p:spPr>
            <a:xfrm>
              <a:off x="6096000" y="1836723"/>
              <a:ext cx="4578480" cy="8708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800" b="1" dirty="0">
                  <a:effectLst/>
                  <a:latin typeface="맑은 고딕" panose="020B0503020000020004" pitchFamily="50" charset="-127"/>
                  <a:cs typeface="Times New Roman" panose="02020603050405020304" pitchFamily="18" charset="0"/>
                </a:rPr>
                <a:t>Curved Airfoil</a:t>
              </a:r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800" b="1" dirty="0" err="1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WF</a:t>
              </a:r>
              <a:r>
                <a:rPr lang="ko-KR" altLang="ko-KR" sz="1800" b="1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적용</a:t>
              </a:r>
              <a:r>
                <a:rPr lang="en-US" altLang="ko-KR" sz="1800" b="1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en-US" sz="1800" b="1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시</a:t>
              </a:r>
              <a:r>
                <a:rPr lang="en-US" altLang="ko-KR" sz="1800" b="1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, Max Lift Coefficient</a:t>
              </a:r>
              <a:r>
                <a:rPr lang="en-US" altLang="ko-KR" b="1" dirty="0"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en-US" b="1" dirty="0">
                  <a:ea typeface="맑은 고딕" panose="020B0503020000020004" pitchFamily="50" charset="-127"/>
                  <a:cs typeface="Times New Roman" panose="02020603050405020304" pitchFamily="18" charset="0"/>
                </a:rPr>
                <a:t>변화율</a:t>
              </a:r>
              <a:endParaRPr lang="ko-KR" altLang="en-US" b="1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4BC4209-3853-F942-5D1A-30C185557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096000" y="2707532"/>
              <a:ext cx="4578480" cy="288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F252670C-9FED-A898-2D02-796402718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91278" y="2714849"/>
            <a:ext cx="4484010" cy="28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89474E-F63E-98EC-738A-A1071E91DE04}"/>
              </a:ext>
            </a:extLst>
          </p:cNvPr>
          <p:cNvSpPr txBox="1"/>
          <p:nvPr/>
        </p:nvSpPr>
        <p:spPr>
          <a:xfrm>
            <a:off x="1391278" y="1836723"/>
            <a:ext cx="4338962" cy="878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Straight Airfoil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800" b="1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ko-KR" altLang="ko-KR" sz="18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적용</a:t>
            </a:r>
            <a:r>
              <a:rPr lang="en-US" altLang="ko-KR" sz="18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시</a:t>
            </a:r>
            <a:r>
              <a:rPr lang="en-US" altLang="ko-KR" sz="18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Max Lift Coefficient</a:t>
            </a:r>
            <a:r>
              <a:rPr lang="en-US" altLang="ko-KR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변화율</a:t>
            </a:r>
            <a:endParaRPr lang="ko-KR" altLang="en-US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DA92BFF-83B5-6FB4-2876-676252542C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9089" y="2866833"/>
            <a:ext cx="365760" cy="56746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BDE7B58-C43B-6772-B191-021AC0C9AA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9156" y="2846955"/>
            <a:ext cx="365760" cy="5674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8E7A6B9-F439-E4C3-20D0-F451B43E36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0219" y="3010875"/>
            <a:ext cx="365760" cy="56746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5450A14-85B8-D259-15BF-F24A5B48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8635" y="3010875"/>
            <a:ext cx="365760" cy="56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479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4B4DE3-0370-A7E5-F184-79AED3EB0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spc="-50" dirty="0" err="1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WF</a:t>
            </a:r>
            <a:r>
              <a:rPr lang="en-US" altLang="ko-KR" b="1" spc="-50" dirty="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 </a:t>
            </a:r>
            <a:r>
              <a:rPr lang="ko-KR" altLang="ko-KR" b="1" spc="-50" dirty="0">
                <a:effectLst/>
                <a:ea typeface="바탕" panose="02030600000101010101" pitchFamily="18" charset="-127"/>
                <a:cs typeface="바탕" panose="02030600000101010101" pitchFamily="18" charset="-127"/>
              </a:rPr>
              <a:t>–</a:t>
            </a:r>
            <a:r>
              <a:rPr lang="en-US" altLang="ko-KR" b="1" spc="-50" dirty="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1 </a:t>
            </a:r>
            <a:r>
              <a:rPr lang="en-US" altLang="ko-KR" spc="-50" dirty="0">
                <a:effectLst/>
                <a:latin typeface="맑은 고딕" panose="020B0503020000020004" pitchFamily="50" charset="-127"/>
                <a:ea typeface="바탕체" panose="02030609000101010101" pitchFamily="17" charset="-127"/>
                <a:cs typeface="Times New Roman" panose="02020603050405020304" pitchFamily="18" charset="0"/>
              </a:rPr>
              <a:t>Lift </a:t>
            </a:r>
            <a:r>
              <a:rPr lang="en-US" altLang="ko-KR" spc="-5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Coefficient </a:t>
            </a:r>
            <a:r>
              <a:rPr lang="ko-KR" altLang="ko-KR" spc="-5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증가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2AB3E10-F0AB-CFD0-D687-A9354609AF30}"/>
              </a:ext>
            </a:extLst>
          </p:cNvPr>
          <p:cNvGrpSpPr/>
          <p:nvPr/>
        </p:nvGrpSpPr>
        <p:grpSpPr>
          <a:xfrm>
            <a:off x="6096000" y="1836723"/>
            <a:ext cx="4578480" cy="3750809"/>
            <a:chOff x="6096000" y="1836723"/>
            <a:chExt cx="4578480" cy="375080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D039DE5-F487-9950-E32B-41FDD0EE24C5}"/>
                </a:ext>
              </a:extLst>
            </p:cNvPr>
            <p:cNvSpPr txBox="1"/>
            <p:nvPr/>
          </p:nvSpPr>
          <p:spPr>
            <a:xfrm>
              <a:off x="6096000" y="1836723"/>
              <a:ext cx="4578480" cy="8708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800" b="1" dirty="0">
                  <a:effectLst/>
                  <a:latin typeface="맑은 고딕" panose="020B0503020000020004" pitchFamily="50" charset="-127"/>
                  <a:cs typeface="Times New Roman" panose="02020603050405020304" pitchFamily="18" charset="0"/>
                </a:rPr>
                <a:t>Curved Airfoil</a:t>
              </a:r>
              <a:endPara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800" b="1" dirty="0" err="1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WF</a:t>
              </a:r>
              <a:r>
                <a:rPr lang="ko-KR" altLang="ko-KR" sz="1800" b="1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적용</a:t>
              </a:r>
              <a:r>
                <a:rPr lang="en-US" altLang="ko-KR" sz="1800" b="1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en-US" sz="1800" b="1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시</a:t>
              </a:r>
              <a:r>
                <a:rPr lang="en-US" altLang="ko-KR" sz="1800" b="1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, Max Lift Coefficient</a:t>
              </a:r>
              <a:r>
                <a:rPr lang="en-US" altLang="ko-KR" b="1" dirty="0"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en-US" b="1" dirty="0">
                  <a:ea typeface="맑은 고딕" panose="020B0503020000020004" pitchFamily="50" charset="-127"/>
                  <a:cs typeface="Times New Roman" panose="02020603050405020304" pitchFamily="18" charset="0"/>
                </a:rPr>
                <a:t>변화율</a:t>
              </a:r>
              <a:endParaRPr lang="ko-KR" altLang="en-US" b="1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4BC4209-3853-F942-5D1A-30C185557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096000" y="2707532"/>
              <a:ext cx="4578480" cy="288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F252670C-9FED-A898-2D02-796402718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91278" y="2714849"/>
            <a:ext cx="4484010" cy="28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89474E-F63E-98EC-738A-A1071E91DE04}"/>
              </a:ext>
            </a:extLst>
          </p:cNvPr>
          <p:cNvSpPr txBox="1"/>
          <p:nvPr/>
        </p:nvSpPr>
        <p:spPr>
          <a:xfrm>
            <a:off x="1391278" y="1836723"/>
            <a:ext cx="4338962" cy="878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Straight Airfoil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800" b="1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WF</a:t>
            </a:r>
            <a:r>
              <a:rPr lang="ko-KR" altLang="ko-KR" sz="18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적용</a:t>
            </a:r>
            <a:r>
              <a:rPr lang="en-US" altLang="ko-KR" sz="18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시</a:t>
            </a:r>
            <a:r>
              <a:rPr lang="en-US" altLang="ko-KR" sz="18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Max Lift Coefficient</a:t>
            </a:r>
            <a:r>
              <a:rPr lang="en-US" altLang="ko-KR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변화율</a:t>
            </a:r>
            <a:endParaRPr lang="ko-KR" altLang="en-US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DA92BFF-83B5-6FB4-2876-676252542C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9089" y="2866833"/>
            <a:ext cx="365760" cy="56746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BDE7B58-C43B-6772-B191-021AC0C9AA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9156" y="2846955"/>
            <a:ext cx="365760" cy="5674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8E7A6B9-F439-E4C3-20D0-F451B43E36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0219" y="3010875"/>
            <a:ext cx="365760" cy="56746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5450A14-85B8-D259-15BF-F24A5B48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8635" y="3010875"/>
            <a:ext cx="365760" cy="567466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19854719-4B30-771B-CFCC-01C1F48D3D8A}"/>
              </a:ext>
            </a:extLst>
          </p:cNvPr>
          <p:cNvSpPr/>
          <p:nvPr/>
        </p:nvSpPr>
        <p:spPr>
          <a:xfrm>
            <a:off x="3175288" y="729000"/>
            <a:ext cx="5400000" cy="5400000"/>
          </a:xfrm>
          <a:prstGeom prst="ellipse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902B0-5CB0-AC45-6907-F9F580EBA670}"/>
              </a:ext>
            </a:extLst>
          </p:cNvPr>
          <p:cNvSpPr txBox="1"/>
          <p:nvPr/>
        </p:nvSpPr>
        <p:spPr>
          <a:xfrm>
            <a:off x="4425628" y="2459504"/>
            <a:ext cx="286809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0" b="1" dirty="0"/>
              <a:t>68%</a:t>
            </a:r>
            <a:endParaRPr lang="ko-KR" altLang="en-US" sz="12000" b="1" dirty="0"/>
          </a:p>
        </p:txBody>
      </p:sp>
    </p:spTree>
    <p:extLst>
      <p:ext uri="{BB962C8B-B14F-4D97-AF65-F5344CB8AC3E}">
        <p14:creationId xmlns:p14="http://schemas.microsoft.com/office/powerpoint/2010/main" val="4217648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8980364-7D12-7082-C06D-8F1B814BF098}"/>
              </a:ext>
            </a:extLst>
          </p:cNvPr>
          <p:cNvSpPr txBox="1"/>
          <p:nvPr/>
        </p:nvSpPr>
        <p:spPr>
          <a:xfrm>
            <a:off x="855999" y="482842"/>
            <a:ext cx="1080468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25730" algn="just" latinLnBrk="1"/>
            <a:r>
              <a:rPr lang="en-US" altLang="ko-KR" sz="4400" b="1" spc="-5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sz="4400" b="1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-2 </a:t>
            </a:r>
            <a:r>
              <a:rPr lang="en-US" altLang="ko-KR" sz="4400" spc="-5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ko-KR" altLang="ko-KR" sz="4400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sz="4400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Drag</a:t>
            </a:r>
            <a:r>
              <a:rPr lang="ko-KR" altLang="ko-KR" sz="4400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이 감소한다</a:t>
            </a:r>
            <a:r>
              <a:rPr lang="en-US" altLang="ko-KR" sz="4400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ko-KR" sz="440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D85D19-129C-AA90-78AC-AB64BEA9A1EF}"/>
              </a:ext>
            </a:extLst>
          </p:cNvPr>
          <p:cNvGrpSpPr/>
          <p:nvPr/>
        </p:nvGrpSpPr>
        <p:grpSpPr>
          <a:xfrm>
            <a:off x="1009495" y="1892654"/>
            <a:ext cx="10497690" cy="3749790"/>
            <a:chOff x="1431613" y="2006954"/>
            <a:chExt cx="10497690" cy="3749790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E3E81EE9-EBD0-9476-9E41-E12E4A0CF534}"/>
                </a:ext>
              </a:extLst>
            </p:cNvPr>
            <p:cNvGrpSpPr/>
            <p:nvPr/>
          </p:nvGrpSpPr>
          <p:grpSpPr>
            <a:xfrm>
              <a:off x="1431613" y="2006954"/>
              <a:ext cx="4826727" cy="3749790"/>
              <a:chOff x="871511" y="1800999"/>
              <a:chExt cx="4826727" cy="3749790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9DCBE779-129B-ABD0-2EA0-AC9D6DBD1C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1511" y="2670789"/>
                <a:ext cx="4826727" cy="28800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AF3E37C-98B7-4F73-3A4A-F885DEDC6531}"/>
                  </a:ext>
                </a:extLst>
              </p:cNvPr>
              <p:cNvSpPr txBox="1"/>
              <p:nvPr/>
            </p:nvSpPr>
            <p:spPr>
              <a:xfrm>
                <a:off x="871511" y="1800999"/>
                <a:ext cx="4826727" cy="8697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b="1" kern="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Airfoil</a:t>
                </a:r>
                <a:r>
                  <a:rPr lang="ko-KR" altLang="ko-KR" b="1" kern="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에 </a:t>
                </a:r>
                <a:r>
                  <a:rPr lang="en-US" altLang="ko-KR" b="1" kern="0" dirty="0" err="1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WF</a:t>
                </a:r>
                <a:r>
                  <a:rPr lang="en-US" altLang="ko-KR" b="1" kern="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  <a:r>
                  <a:rPr lang="ko-KR" altLang="ko-KR" b="1" kern="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적용</a:t>
                </a:r>
                <a:r>
                  <a:rPr lang="ko-KR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시 </a:t>
                </a:r>
                <a:endParaRPr lang="en-US" altLang="ko-KR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Thrust </a:t>
                </a:r>
                <a:r>
                  <a:rPr lang="ko-KR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에서 </a:t>
                </a:r>
                <a:r>
                  <a:rPr lang="en-US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b="1" dirty="0"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CD</a:t>
                </a:r>
                <a:r>
                  <a:rPr lang="ko-KR" altLang="en-US" b="1" dirty="0"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변화율</a:t>
                </a:r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A92DB4A-6656-C1E8-ED62-80B0010A80A0}"/>
                </a:ext>
              </a:extLst>
            </p:cNvPr>
            <p:cNvGrpSpPr/>
            <p:nvPr/>
          </p:nvGrpSpPr>
          <p:grpSpPr>
            <a:xfrm>
              <a:off x="6318451" y="2006954"/>
              <a:ext cx="5610852" cy="3749790"/>
              <a:chOff x="6318451" y="2006954"/>
              <a:chExt cx="5610852" cy="3749790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6895B97B-9A12-2E81-E397-3E7BB77935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8451" y="2876744"/>
                <a:ext cx="5610852" cy="2880000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31E7D98-B84D-F6B6-767D-A601ABEAD538}"/>
                  </a:ext>
                </a:extLst>
              </p:cNvPr>
              <p:cNvSpPr txBox="1"/>
              <p:nvPr/>
            </p:nvSpPr>
            <p:spPr>
              <a:xfrm>
                <a:off x="6318451" y="2006954"/>
                <a:ext cx="4877946" cy="8697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Airfoil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 </a:t>
                </a:r>
                <a:r>
                  <a:rPr lang="en-US" altLang="ko-KR" sz="1800" b="1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WF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적용 시 </a:t>
                </a:r>
                <a:endPara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Thrust Efficiency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에서 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CD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변화율</a:t>
                </a:r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027AC91A-0E2A-29F2-B2B4-B23BD15ABA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2413939" y="3429000"/>
            <a:ext cx="365760" cy="5674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30004EF-312E-6D7A-006F-C7F262B8D5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3239978" y="2762444"/>
            <a:ext cx="365760" cy="5674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0F087D9-AC81-709C-36E7-A08E3DC4D7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7472294" y="3811824"/>
            <a:ext cx="365760" cy="5674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F46156E-736B-2D2B-D844-56300F8718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8418499" y="2974745"/>
            <a:ext cx="365760" cy="56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42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8980364-7D12-7082-C06D-8F1B814BF098}"/>
              </a:ext>
            </a:extLst>
          </p:cNvPr>
          <p:cNvSpPr txBox="1"/>
          <p:nvPr/>
        </p:nvSpPr>
        <p:spPr>
          <a:xfrm>
            <a:off x="855999" y="482842"/>
            <a:ext cx="1080468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25730" algn="just" latinLnBrk="1"/>
            <a:r>
              <a:rPr lang="en-US" altLang="ko-KR" sz="4400" b="1" spc="-5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sz="4400" b="1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-2 </a:t>
            </a:r>
            <a:r>
              <a:rPr lang="en-US" altLang="ko-KR" sz="4400" spc="-5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ko-KR" altLang="ko-KR" sz="4400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sz="4400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Drag</a:t>
            </a:r>
            <a:r>
              <a:rPr lang="ko-KR" altLang="ko-KR" sz="4400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이 감소한다</a:t>
            </a:r>
            <a:r>
              <a:rPr lang="en-US" altLang="ko-KR" sz="4400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ko-KR" sz="440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D85D19-129C-AA90-78AC-AB64BEA9A1EF}"/>
              </a:ext>
            </a:extLst>
          </p:cNvPr>
          <p:cNvGrpSpPr/>
          <p:nvPr/>
        </p:nvGrpSpPr>
        <p:grpSpPr>
          <a:xfrm>
            <a:off x="1009495" y="1892654"/>
            <a:ext cx="10497690" cy="3749790"/>
            <a:chOff x="1431613" y="2006954"/>
            <a:chExt cx="10497690" cy="3749790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E3E81EE9-EBD0-9476-9E41-E12E4A0CF534}"/>
                </a:ext>
              </a:extLst>
            </p:cNvPr>
            <p:cNvGrpSpPr/>
            <p:nvPr/>
          </p:nvGrpSpPr>
          <p:grpSpPr>
            <a:xfrm>
              <a:off x="1431613" y="2006954"/>
              <a:ext cx="4826727" cy="3749790"/>
              <a:chOff x="871511" y="1800999"/>
              <a:chExt cx="4826727" cy="3749790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9DCBE779-129B-ABD0-2EA0-AC9D6DBD1C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1511" y="2670789"/>
                <a:ext cx="4826727" cy="28800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AF3E37C-98B7-4F73-3A4A-F885DEDC6531}"/>
                  </a:ext>
                </a:extLst>
              </p:cNvPr>
              <p:cNvSpPr txBox="1"/>
              <p:nvPr/>
            </p:nvSpPr>
            <p:spPr>
              <a:xfrm>
                <a:off x="871511" y="1800999"/>
                <a:ext cx="4826727" cy="8697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b="1" kern="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Airfoil</a:t>
                </a:r>
                <a:r>
                  <a:rPr lang="ko-KR" altLang="ko-KR" b="1" kern="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에 </a:t>
                </a:r>
                <a:r>
                  <a:rPr lang="en-US" altLang="ko-KR" b="1" kern="0" dirty="0" err="1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WF</a:t>
                </a:r>
                <a:r>
                  <a:rPr lang="en-US" altLang="ko-KR" b="1" kern="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  <a:r>
                  <a:rPr lang="ko-KR" altLang="ko-KR" b="1" kern="0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적용</a:t>
                </a:r>
                <a:r>
                  <a:rPr lang="ko-KR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시 </a:t>
                </a:r>
                <a:endParaRPr lang="en-US" altLang="ko-KR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Thrust </a:t>
                </a:r>
                <a:r>
                  <a:rPr lang="ko-KR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에서 </a:t>
                </a:r>
                <a:r>
                  <a:rPr lang="en-US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b="1" dirty="0"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CD</a:t>
                </a:r>
                <a:r>
                  <a:rPr lang="ko-KR" altLang="en-US" b="1" dirty="0"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ko-KR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변화율</a:t>
                </a:r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A92DB4A-6656-C1E8-ED62-80B0010A80A0}"/>
                </a:ext>
              </a:extLst>
            </p:cNvPr>
            <p:cNvGrpSpPr/>
            <p:nvPr/>
          </p:nvGrpSpPr>
          <p:grpSpPr>
            <a:xfrm>
              <a:off x="6318451" y="2006954"/>
              <a:ext cx="5610852" cy="3749790"/>
              <a:chOff x="6318451" y="2006954"/>
              <a:chExt cx="5610852" cy="3749790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6895B97B-9A12-2E81-E397-3E7BB77935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8451" y="2876744"/>
                <a:ext cx="5610852" cy="2880000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31E7D98-B84D-F6B6-767D-A601ABEAD538}"/>
                  </a:ext>
                </a:extLst>
              </p:cNvPr>
              <p:cNvSpPr txBox="1"/>
              <p:nvPr/>
            </p:nvSpPr>
            <p:spPr>
              <a:xfrm>
                <a:off x="6318451" y="2006954"/>
                <a:ext cx="4877946" cy="8697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Airfoil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 </a:t>
                </a:r>
                <a:r>
                  <a:rPr lang="en-US" altLang="ko-KR" sz="1800" b="1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WF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적용 시 </a:t>
                </a:r>
                <a:endPara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Thrust Efficiency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에서 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CD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변화율</a:t>
                </a:r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027AC91A-0E2A-29F2-B2B4-B23BD15ABA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2413939" y="3429000"/>
            <a:ext cx="365760" cy="5674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30004EF-312E-6D7A-006F-C7F262B8D5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3239978" y="2762444"/>
            <a:ext cx="365760" cy="5674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0F087D9-AC81-709C-36E7-A08E3DC4D7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7472294" y="3811824"/>
            <a:ext cx="365760" cy="5674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F46156E-736B-2D2B-D844-56300F8718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8418499" y="2974745"/>
            <a:ext cx="365760" cy="567466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44F189FF-C66A-5D07-05B6-24324FF86C2E}"/>
              </a:ext>
            </a:extLst>
          </p:cNvPr>
          <p:cNvGrpSpPr/>
          <p:nvPr/>
        </p:nvGrpSpPr>
        <p:grpSpPr>
          <a:xfrm>
            <a:off x="3396000" y="729000"/>
            <a:ext cx="5562340" cy="5513211"/>
            <a:chOff x="3396000" y="729000"/>
            <a:chExt cx="5562340" cy="5513211"/>
          </a:xfrm>
        </p:grpSpPr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0372730-B128-1748-3634-A7E4186393C8}"/>
                </a:ext>
              </a:extLst>
            </p:cNvPr>
            <p:cNvCxnSpPr/>
            <p:nvPr/>
          </p:nvCxnSpPr>
          <p:spPr>
            <a:xfrm flipV="1">
              <a:off x="3396000" y="842211"/>
              <a:ext cx="5400000" cy="5400000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3238BA0-ADF2-1890-0151-0ABC25342C28}"/>
                </a:ext>
              </a:extLst>
            </p:cNvPr>
            <p:cNvCxnSpPr>
              <a:cxnSpLocks/>
            </p:cNvCxnSpPr>
            <p:nvPr/>
          </p:nvCxnSpPr>
          <p:spPr>
            <a:xfrm>
              <a:off x="3558340" y="729000"/>
              <a:ext cx="5400000" cy="5400000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57880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48A23-1690-24FF-1052-405630A50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sz="6000" b="1" dirty="0">
                <a:solidFill>
                  <a:srgbClr val="FF0000"/>
                </a:solidFill>
              </a:rPr>
              <a:t>WE NEED </a:t>
            </a:r>
            <a:r>
              <a:rPr lang="en-US" altLang="ko-KR" sz="6000" b="1" dirty="0" err="1">
                <a:solidFill>
                  <a:srgbClr val="FF0000"/>
                </a:solidFill>
              </a:rPr>
              <a:t>CYCLODIAL</a:t>
            </a:r>
            <a:r>
              <a:rPr lang="en-US" altLang="ko-KR" sz="6000" b="1" dirty="0">
                <a:solidFill>
                  <a:srgbClr val="FF0000"/>
                </a:solidFill>
              </a:rPr>
              <a:t> PROPELLERS</a:t>
            </a:r>
            <a:endParaRPr lang="ko-KR" altLang="en-US" sz="6000" b="1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6F8F31-07BF-4664-F66B-5DD51A00AB26}"/>
              </a:ext>
            </a:extLst>
          </p:cNvPr>
          <p:cNvSpPr txBox="1"/>
          <p:nvPr/>
        </p:nvSpPr>
        <p:spPr>
          <a:xfrm>
            <a:off x="2194933" y="2644170"/>
            <a:ext cx="780213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latin typeface="a고딕17" panose="02020600000000000000" pitchFamily="18" charset="-127"/>
                <a:ea typeface="a고딕17" panose="02020600000000000000" pitchFamily="18" charset="-127"/>
              </a:rPr>
              <a:t>저소음 비행체를 만들기 위한 여정</a:t>
            </a:r>
            <a:endParaRPr lang="en-US" altLang="ko-KR" sz="4400" dirty="0">
              <a:latin typeface="a고딕17" panose="02020600000000000000" pitchFamily="18" charset="-127"/>
              <a:ea typeface="a고딕17" panose="02020600000000000000" pitchFamily="18" charset="-127"/>
            </a:endParaRPr>
          </a:p>
          <a:p>
            <a:pPr algn="ctr"/>
            <a:endParaRPr lang="en-US" altLang="ko-KR" sz="4400" dirty="0">
              <a:latin typeface="a고딕17" panose="02020600000000000000" pitchFamily="18" charset="-127"/>
              <a:ea typeface="a고딕17" panose="02020600000000000000" pitchFamily="18" charset="-127"/>
            </a:endParaRPr>
          </a:p>
          <a:p>
            <a:pPr algn="ctr"/>
            <a:r>
              <a:rPr lang="ko-KR" altLang="en-US" sz="4400" dirty="0">
                <a:latin typeface="a고딕17" panose="02020600000000000000" pitchFamily="18" charset="-127"/>
                <a:ea typeface="a고딕17" panose="02020600000000000000" pitchFamily="18" charset="-127"/>
              </a:rPr>
              <a:t>고요한 하늘을 위하여</a:t>
            </a:r>
            <a:r>
              <a:rPr lang="en-US" altLang="ko-KR" sz="4400" dirty="0">
                <a:latin typeface="a고딕17" panose="02020600000000000000" pitchFamily="18" charset="-127"/>
                <a:ea typeface="a고딕17" panose="02020600000000000000" pitchFamily="18" charset="-127"/>
              </a:rPr>
              <a:t>!</a:t>
            </a:r>
            <a:endParaRPr lang="ko-KR" altLang="en-US" sz="4400" dirty="0">
              <a:latin typeface="a고딕17" panose="02020600000000000000" pitchFamily="18" charset="-127"/>
              <a:ea typeface="a고딕17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19690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8F8F4E-5E5D-CDD2-D152-2596DCF63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-3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ko-KR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추력이 증가한다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8E6D7DD-F0A6-47FA-81E9-D4E2A96D5FBF}"/>
              </a:ext>
            </a:extLst>
          </p:cNvPr>
          <p:cNvGrpSpPr/>
          <p:nvPr/>
        </p:nvGrpSpPr>
        <p:grpSpPr>
          <a:xfrm>
            <a:off x="1306482" y="1690688"/>
            <a:ext cx="9579036" cy="4165288"/>
            <a:chOff x="1447397" y="1553438"/>
            <a:chExt cx="9579036" cy="4165288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52440B9A-D237-63FE-69D0-F9AE9FBAA951}"/>
                </a:ext>
              </a:extLst>
            </p:cNvPr>
            <p:cNvGrpSpPr/>
            <p:nvPr/>
          </p:nvGrpSpPr>
          <p:grpSpPr>
            <a:xfrm>
              <a:off x="1447397" y="1553438"/>
              <a:ext cx="4842912" cy="4165288"/>
              <a:chOff x="945833" y="1553438"/>
              <a:chExt cx="4842912" cy="4165288"/>
            </a:xfrm>
          </p:grpSpPr>
          <p:pic>
            <p:nvPicPr>
              <p:cNvPr id="5" name="그림 4" descr="텍스트, 스크린샷, 번호, 폰트이(가) 표시된 사진&#10;&#10;자동 생성된 설명">
                <a:extLst>
                  <a:ext uri="{FF2B5EF4-FFF2-40B4-BE49-F238E27FC236}">
                    <a16:creationId xmlns:a16="http://schemas.microsoft.com/office/drawing/2014/main" id="{6D8E037D-46C7-74D3-C349-EFE0B855ED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5833" y="2838726"/>
                <a:ext cx="4842912" cy="28800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AE37A2B-3F87-E9FD-D9AE-18D6608A1078}"/>
                  </a:ext>
                </a:extLst>
              </p:cNvPr>
              <p:cNvSpPr txBox="1"/>
              <p:nvPr/>
            </p:nvSpPr>
            <p:spPr>
              <a:xfrm>
                <a:off x="945833" y="1553438"/>
                <a:ext cx="4842912" cy="12852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125730" algn="just" latinLnBrk="1">
                  <a:lnSpc>
                    <a:spcPct val="150000"/>
                  </a:lnSpc>
                </a:pPr>
                <a:r>
                  <a:rPr lang="en-US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Straight Airfoil</a:t>
                </a:r>
                <a:r>
                  <a:rPr lang="ko-KR" altLang="en-US" b="1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에 </a:t>
                </a:r>
                <a:r>
                  <a:rPr lang="en-US" altLang="ko-KR" b="1" dirty="0" err="1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WF</a:t>
                </a:r>
                <a:r>
                  <a:rPr lang="en-US" altLang="ko-KR" b="1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  <a:r>
                  <a:rPr lang="ko-KR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적용 시</a:t>
                </a:r>
                <a:endParaRPr lang="en-US" altLang="ko-KR" b="1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굴림" panose="020B0600000101010101" pitchFamily="50" charset="-127"/>
                </a:endParaRPr>
              </a:p>
              <a:p>
                <a:pPr indent="125730" algn="just" latinLnBrk="1">
                  <a:lnSpc>
                    <a:spcPct val="150000"/>
                  </a:lnSpc>
                </a:pPr>
                <a:r>
                  <a:rPr lang="en-US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Max Thrust, Thrust at Max Efficiency, </a:t>
                </a:r>
              </a:p>
              <a:p>
                <a:pPr indent="125730" algn="just" latinLnBrk="1">
                  <a:lnSpc>
                    <a:spcPct val="150000"/>
                  </a:lnSpc>
                </a:pPr>
                <a:r>
                  <a:rPr lang="en-US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Max Efficiency</a:t>
                </a:r>
                <a:r>
                  <a:rPr lang="ko-KR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의 변화율</a:t>
                </a:r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8617BB7-7682-CE5C-027E-A8BA54731690}"/>
                </a:ext>
              </a:extLst>
            </p:cNvPr>
            <p:cNvGrpSpPr/>
            <p:nvPr/>
          </p:nvGrpSpPr>
          <p:grpSpPr>
            <a:xfrm>
              <a:off x="6290309" y="1553438"/>
              <a:ext cx="4736124" cy="4165288"/>
              <a:chOff x="6290309" y="1553438"/>
              <a:chExt cx="4736124" cy="4165288"/>
            </a:xfrm>
          </p:grpSpPr>
          <p:pic>
            <p:nvPicPr>
              <p:cNvPr id="7" name="그림 6" descr="텍스트, 스크린샷, 도표, 폰트이(가) 표시된 사진&#10;&#10;자동 생성된 설명">
                <a:extLst>
                  <a:ext uri="{FF2B5EF4-FFF2-40B4-BE49-F238E27FC236}">
                    <a16:creationId xmlns:a16="http://schemas.microsoft.com/office/drawing/2014/main" id="{C74DFBDE-2B2F-7629-13DF-5694C5CF9C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90310" y="2838726"/>
                <a:ext cx="4736123" cy="2880000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823092D-949E-CEAD-AEFD-69ED0B7C2AB6}"/>
                  </a:ext>
                </a:extLst>
              </p:cNvPr>
              <p:cNvSpPr txBox="1"/>
              <p:nvPr/>
            </p:nvSpPr>
            <p:spPr>
              <a:xfrm>
                <a:off x="6290309" y="1553438"/>
                <a:ext cx="4736123" cy="12852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Curved Airfoil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 </a:t>
                </a:r>
                <a:r>
                  <a:rPr lang="en-US" altLang="ko-KR" sz="1800" b="1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WF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적용 시</a:t>
                </a:r>
                <a:endPara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Thrust, Thrust at Max Efficiency,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Efficiency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변화율</a:t>
                </a:r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04C72983-97EE-5937-8C4B-19BBEF0304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4769" y="3314559"/>
            <a:ext cx="365760" cy="5674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EB9B5CD-2CD3-32DF-6E72-B48F80490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7938" y="3314559"/>
            <a:ext cx="365760" cy="56746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D6C83C7-91D3-E063-A6C9-FBD4224D98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7360" y="3693798"/>
            <a:ext cx="365760" cy="56746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E0B7349-AE98-2528-77FC-B5A903B6AD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4724" y="3848510"/>
            <a:ext cx="365760" cy="5674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021E92B-10F9-5C7F-FDEB-CBFDDDBBBF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4801" y="2975976"/>
            <a:ext cx="365760" cy="56746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FA3B6F0-0CAB-C666-08F8-C325C11996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1274157">
            <a:off x="6889638" y="5508215"/>
            <a:ext cx="365760" cy="56746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75C0434-C27A-13DF-8D59-45972E9A0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1274157">
            <a:off x="8946438" y="3258593"/>
            <a:ext cx="365760" cy="56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526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8F8F4E-5E5D-CDD2-D152-2596DCF63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-3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ko-KR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추력이 증가한다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8E6D7DD-F0A6-47FA-81E9-D4E2A96D5FBF}"/>
              </a:ext>
            </a:extLst>
          </p:cNvPr>
          <p:cNvGrpSpPr/>
          <p:nvPr/>
        </p:nvGrpSpPr>
        <p:grpSpPr>
          <a:xfrm>
            <a:off x="1306482" y="1690688"/>
            <a:ext cx="9579036" cy="4165288"/>
            <a:chOff x="1447397" y="1553438"/>
            <a:chExt cx="9579036" cy="4165288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52440B9A-D237-63FE-69D0-F9AE9FBAA951}"/>
                </a:ext>
              </a:extLst>
            </p:cNvPr>
            <p:cNvGrpSpPr/>
            <p:nvPr/>
          </p:nvGrpSpPr>
          <p:grpSpPr>
            <a:xfrm>
              <a:off x="1447397" y="1553438"/>
              <a:ext cx="4842912" cy="4165288"/>
              <a:chOff x="945833" y="1553438"/>
              <a:chExt cx="4842912" cy="4165288"/>
            </a:xfrm>
          </p:grpSpPr>
          <p:pic>
            <p:nvPicPr>
              <p:cNvPr id="5" name="그림 4" descr="텍스트, 스크린샷, 번호, 폰트이(가) 표시된 사진&#10;&#10;자동 생성된 설명">
                <a:extLst>
                  <a:ext uri="{FF2B5EF4-FFF2-40B4-BE49-F238E27FC236}">
                    <a16:creationId xmlns:a16="http://schemas.microsoft.com/office/drawing/2014/main" id="{6D8E037D-46C7-74D3-C349-EFE0B855ED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5833" y="2838726"/>
                <a:ext cx="4842912" cy="28800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AE37A2B-3F87-E9FD-D9AE-18D6608A1078}"/>
                  </a:ext>
                </a:extLst>
              </p:cNvPr>
              <p:cNvSpPr txBox="1"/>
              <p:nvPr/>
            </p:nvSpPr>
            <p:spPr>
              <a:xfrm>
                <a:off x="945833" y="1553438"/>
                <a:ext cx="4842912" cy="12852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125730" algn="just" latinLnBrk="1">
                  <a:lnSpc>
                    <a:spcPct val="150000"/>
                  </a:lnSpc>
                </a:pPr>
                <a:r>
                  <a:rPr lang="en-US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Straight Airfoil</a:t>
                </a:r>
                <a:r>
                  <a:rPr lang="ko-KR" altLang="en-US" b="1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에 </a:t>
                </a:r>
                <a:r>
                  <a:rPr lang="en-US" altLang="ko-KR" b="1" dirty="0" err="1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WF</a:t>
                </a:r>
                <a:r>
                  <a:rPr lang="en-US" altLang="ko-KR" b="1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  <a:r>
                  <a:rPr lang="ko-KR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적용 시</a:t>
                </a:r>
                <a:endParaRPr lang="en-US" altLang="ko-KR" b="1" dirty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굴림" panose="020B0600000101010101" pitchFamily="50" charset="-127"/>
                </a:endParaRPr>
              </a:p>
              <a:p>
                <a:pPr indent="125730" algn="just" latinLnBrk="1">
                  <a:lnSpc>
                    <a:spcPct val="150000"/>
                  </a:lnSpc>
                </a:pPr>
                <a:r>
                  <a:rPr lang="en-US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Max Thrust, Thrust at Max Efficiency, </a:t>
                </a:r>
              </a:p>
              <a:p>
                <a:pPr indent="125730" algn="just" latinLnBrk="1">
                  <a:lnSpc>
                    <a:spcPct val="150000"/>
                  </a:lnSpc>
                </a:pPr>
                <a:r>
                  <a:rPr lang="en-US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Max Efficiency</a:t>
                </a:r>
                <a:r>
                  <a:rPr lang="ko-KR" altLang="ko-KR" sz="1800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의 변화율</a:t>
                </a:r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8617BB7-7682-CE5C-027E-A8BA54731690}"/>
                </a:ext>
              </a:extLst>
            </p:cNvPr>
            <p:cNvGrpSpPr/>
            <p:nvPr/>
          </p:nvGrpSpPr>
          <p:grpSpPr>
            <a:xfrm>
              <a:off x="6290309" y="1553438"/>
              <a:ext cx="4736124" cy="4165288"/>
              <a:chOff x="6290309" y="1553438"/>
              <a:chExt cx="4736124" cy="4165288"/>
            </a:xfrm>
          </p:grpSpPr>
          <p:pic>
            <p:nvPicPr>
              <p:cNvPr id="7" name="그림 6" descr="텍스트, 스크린샷, 도표, 폰트이(가) 표시된 사진&#10;&#10;자동 생성된 설명">
                <a:extLst>
                  <a:ext uri="{FF2B5EF4-FFF2-40B4-BE49-F238E27FC236}">
                    <a16:creationId xmlns:a16="http://schemas.microsoft.com/office/drawing/2014/main" id="{C74DFBDE-2B2F-7629-13DF-5694C5CF9C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90310" y="2838726"/>
                <a:ext cx="4736123" cy="2880000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823092D-949E-CEAD-AEFD-69ED0B7C2AB6}"/>
                  </a:ext>
                </a:extLst>
              </p:cNvPr>
              <p:cNvSpPr txBox="1"/>
              <p:nvPr/>
            </p:nvSpPr>
            <p:spPr>
              <a:xfrm>
                <a:off x="6290309" y="1553438"/>
                <a:ext cx="4736123" cy="12852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Curved Airfoil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 </a:t>
                </a:r>
                <a:r>
                  <a:rPr lang="en-US" altLang="ko-KR" sz="1800" b="1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WF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적용 시</a:t>
                </a:r>
                <a:endPara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Thrust, Thrust at Max Efficiency,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Efficiency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변화율</a:t>
                </a:r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04C72983-97EE-5937-8C4B-19BBEF0304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4769" y="3314559"/>
            <a:ext cx="365760" cy="5674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EB9B5CD-2CD3-32DF-6E72-B48F80490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7938" y="3314559"/>
            <a:ext cx="365760" cy="56746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D6C83C7-91D3-E063-A6C9-FBD4224D98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7360" y="3693798"/>
            <a:ext cx="365760" cy="56746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E0B7349-AE98-2528-77FC-B5A903B6AD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4724" y="3848510"/>
            <a:ext cx="365760" cy="5674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021E92B-10F9-5C7F-FDEB-CBFDDDBBBF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4801" y="2975976"/>
            <a:ext cx="365760" cy="56746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FA3B6F0-0CAB-C666-08F8-C325C11996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1274157">
            <a:off x="6889638" y="5508215"/>
            <a:ext cx="365760" cy="56746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75C0434-C27A-13DF-8D59-45972E9A0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1274157">
            <a:off x="8946438" y="3258593"/>
            <a:ext cx="365760" cy="567466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C76FE5D8-31DE-FCDD-8E11-B1BCDB609822}"/>
              </a:ext>
            </a:extLst>
          </p:cNvPr>
          <p:cNvSpPr/>
          <p:nvPr/>
        </p:nvSpPr>
        <p:spPr>
          <a:xfrm>
            <a:off x="2377938" y="2417776"/>
            <a:ext cx="2700000" cy="2700000"/>
          </a:xfrm>
          <a:prstGeom prst="ellipse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9A4F3FF-00A8-6015-C274-A6D1CE70318A}"/>
              </a:ext>
            </a:extLst>
          </p:cNvPr>
          <p:cNvGrpSpPr/>
          <p:nvPr/>
        </p:nvGrpSpPr>
        <p:grpSpPr>
          <a:xfrm>
            <a:off x="7167455" y="2417776"/>
            <a:ext cx="2700000" cy="2700000"/>
            <a:chOff x="3396000" y="729000"/>
            <a:chExt cx="5562340" cy="5513211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30FF491-F006-9FEC-F23B-DA71B742A329}"/>
                </a:ext>
              </a:extLst>
            </p:cNvPr>
            <p:cNvCxnSpPr/>
            <p:nvPr/>
          </p:nvCxnSpPr>
          <p:spPr>
            <a:xfrm flipV="1">
              <a:off x="3396000" y="842211"/>
              <a:ext cx="5400000" cy="5400000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A0025FC7-840B-6964-189C-709F869A1BA9}"/>
                </a:ext>
              </a:extLst>
            </p:cNvPr>
            <p:cNvCxnSpPr>
              <a:cxnSpLocks/>
            </p:cNvCxnSpPr>
            <p:nvPr/>
          </p:nvCxnSpPr>
          <p:spPr>
            <a:xfrm>
              <a:off x="3558340" y="729000"/>
              <a:ext cx="5400000" cy="5400000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63D6B34-C5CD-B208-5C45-14013F8DBDD9}"/>
              </a:ext>
            </a:extLst>
          </p:cNvPr>
          <p:cNvSpPr txBox="1"/>
          <p:nvPr/>
        </p:nvSpPr>
        <p:spPr>
          <a:xfrm>
            <a:off x="2479404" y="3078334"/>
            <a:ext cx="24913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dirty="0"/>
              <a:t>122%</a:t>
            </a:r>
            <a:endParaRPr lang="ko-KR" alt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34794351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888C56-EB20-DCF8-133A-0A2B09666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spc="-5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b="1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-4 </a:t>
            </a:r>
            <a:r>
              <a:rPr lang="en-US" altLang="ko-KR" spc="-5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ko-KR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소음이 감소한다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99E1FD5-9775-BF3E-790C-D7D83B95645D}"/>
              </a:ext>
            </a:extLst>
          </p:cNvPr>
          <p:cNvGrpSpPr/>
          <p:nvPr/>
        </p:nvGrpSpPr>
        <p:grpSpPr>
          <a:xfrm>
            <a:off x="2118907" y="1690688"/>
            <a:ext cx="7954186" cy="3987226"/>
            <a:chOff x="2118907" y="2082582"/>
            <a:chExt cx="7954186" cy="398722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3D81EF9-3DFB-1253-2FB1-A7BC9D3E7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18907" y="2451914"/>
              <a:ext cx="7954186" cy="3617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F4051AF-1917-C10E-20CC-9D0FD26D0F12}"/>
                </a:ext>
              </a:extLst>
            </p:cNvPr>
            <p:cNvSpPr txBox="1"/>
            <p:nvPr/>
          </p:nvSpPr>
          <p:spPr>
            <a:xfrm>
              <a:off x="2118907" y="2082582"/>
              <a:ext cx="76352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b="1" dirty="0" err="1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WF</a:t>
              </a:r>
              <a:r>
                <a: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적용시</a:t>
              </a:r>
              <a:r>
                <a: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, </a:t>
              </a:r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RC</a:t>
              </a:r>
              <a:r>
                <a: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적용 유무에 따라 동일 추력에서의 </a:t>
              </a:r>
              <a:r>
                <a: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DB </a:t>
              </a:r>
              <a:r>
                <a:rPr lang="ko-KR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변화율</a:t>
              </a:r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95902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888C56-EB20-DCF8-133A-0A2B09666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spc="-5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b="1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-4 </a:t>
            </a:r>
            <a:r>
              <a:rPr lang="en-US" altLang="ko-KR" spc="-5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ko-KR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소음이 감소한다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99E1FD5-9775-BF3E-790C-D7D83B95645D}"/>
              </a:ext>
            </a:extLst>
          </p:cNvPr>
          <p:cNvGrpSpPr/>
          <p:nvPr/>
        </p:nvGrpSpPr>
        <p:grpSpPr>
          <a:xfrm>
            <a:off x="2118907" y="1690688"/>
            <a:ext cx="7954186" cy="3987226"/>
            <a:chOff x="2118907" y="2082582"/>
            <a:chExt cx="7954186" cy="398722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3D81EF9-3DFB-1253-2FB1-A7BC9D3E7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18907" y="2451914"/>
              <a:ext cx="7954186" cy="3617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F4051AF-1917-C10E-20CC-9D0FD26D0F12}"/>
                </a:ext>
              </a:extLst>
            </p:cNvPr>
            <p:cNvSpPr txBox="1"/>
            <p:nvPr/>
          </p:nvSpPr>
          <p:spPr>
            <a:xfrm>
              <a:off x="2118907" y="2082582"/>
              <a:ext cx="76352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b="1" dirty="0" err="1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WF</a:t>
              </a:r>
              <a:r>
                <a: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적용시</a:t>
              </a:r>
              <a:r>
                <a: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, </a:t>
              </a:r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RC</a:t>
              </a:r>
              <a:r>
                <a: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적용 유무에 따라 동일 추력에서의 </a:t>
              </a:r>
              <a:r>
                <a:rPr lang="en-US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DB </a:t>
              </a:r>
              <a:r>
                <a:rPr lang="ko-KR" altLang="ko-KR" sz="1800" b="1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변화율</a:t>
              </a:r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" name="이등변 삼각형 3">
            <a:extLst>
              <a:ext uri="{FF2B5EF4-FFF2-40B4-BE49-F238E27FC236}">
                <a16:creationId xmlns:a16="http://schemas.microsoft.com/office/drawing/2014/main" id="{4F5BE4E9-F054-171A-A0E2-84F9FA8FC110}"/>
              </a:ext>
            </a:extLst>
          </p:cNvPr>
          <p:cNvSpPr/>
          <p:nvPr/>
        </p:nvSpPr>
        <p:spPr>
          <a:xfrm>
            <a:off x="3396000" y="1089000"/>
            <a:ext cx="5400000" cy="4680000"/>
          </a:xfrm>
          <a:prstGeom prst="triangle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7175F-4799-D7D5-F7A7-B73C08B6488E}"/>
              </a:ext>
            </a:extLst>
          </p:cNvPr>
          <p:cNvSpPr txBox="1"/>
          <p:nvPr/>
        </p:nvSpPr>
        <p:spPr>
          <a:xfrm>
            <a:off x="3778724" y="3281660"/>
            <a:ext cx="431560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0" b="1" dirty="0"/>
              <a:t>-</a:t>
            </a:r>
            <a:r>
              <a:rPr lang="en-US" altLang="ko-KR" sz="12000" b="1" dirty="0" err="1"/>
              <a:t>6.5dB</a:t>
            </a:r>
            <a:endParaRPr lang="ko-KR" altLang="en-US" sz="12000" b="1" dirty="0"/>
          </a:p>
        </p:txBody>
      </p:sp>
    </p:spTree>
    <p:extLst>
      <p:ext uri="{BB962C8B-B14F-4D97-AF65-F5344CB8AC3E}">
        <p14:creationId xmlns:p14="http://schemas.microsoft.com/office/powerpoint/2010/main" val="413973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3DD6A4-FDA7-22AF-23E7-1DBCD11AF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9643"/>
            <a:ext cx="10515600" cy="1325563"/>
          </a:xfrm>
        </p:spPr>
        <p:txBody>
          <a:bodyPr>
            <a:normAutofit/>
          </a:bodyPr>
          <a:lstStyle/>
          <a:p>
            <a:pPr indent="125730" latinLnBrk="1"/>
            <a:r>
              <a:rPr lang="en-US" altLang="ko-KR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RC-1 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</a:t>
            </a:r>
            <a:r>
              <a:rPr lang="ko-KR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Drag</a:t>
            </a:r>
            <a:r>
              <a:rPr lang="ko-KR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이 감소한다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 </a:t>
            </a:r>
            <a:endParaRPr lang="ko-KR" altLang="ko-KR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505CD0C-6EA3-8AD3-B9E1-4AD6A0017E1F}"/>
              </a:ext>
            </a:extLst>
          </p:cNvPr>
          <p:cNvGrpSpPr/>
          <p:nvPr/>
        </p:nvGrpSpPr>
        <p:grpSpPr>
          <a:xfrm>
            <a:off x="713235" y="2265510"/>
            <a:ext cx="10765530" cy="3249332"/>
            <a:chOff x="1106044" y="2912953"/>
            <a:chExt cx="10765530" cy="3249332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5A0B5F78-4F8F-24BF-98A9-AE22D1E3D0B9}"/>
                </a:ext>
              </a:extLst>
            </p:cNvPr>
            <p:cNvGrpSpPr/>
            <p:nvPr/>
          </p:nvGrpSpPr>
          <p:grpSpPr>
            <a:xfrm>
              <a:off x="1106044" y="2912953"/>
              <a:ext cx="5180814" cy="3249332"/>
              <a:chOff x="1106044" y="2912953"/>
              <a:chExt cx="5180814" cy="3249332"/>
            </a:xfrm>
          </p:grpSpPr>
          <p:pic>
            <p:nvPicPr>
              <p:cNvPr id="5" name="그림 4" descr="텍스트, 스크린샷, 폰트, 번호이(가) 표시된 사진&#10;&#10;자동 생성된 설명">
                <a:extLst>
                  <a:ext uri="{FF2B5EF4-FFF2-40B4-BE49-F238E27FC236}">
                    <a16:creationId xmlns:a16="http://schemas.microsoft.com/office/drawing/2014/main" id="{6C72F2B3-1C9C-E583-257F-E9D9E63548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1106044" y="3282285"/>
                <a:ext cx="5180814" cy="288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6477556-8F5D-5F79-50F4-83171D5BD4DC}"/>
                  </a:ext>
                </a:extLst>
              </p:cNvPr>
              <p:cNvSpPr txBox="1"/>
              <p:nvPr/>
            </p:nvSpPr>
            <p:spPr>
              <a:xfrm>
                <a:off x="1106044" y="2912953"/>
                <a:ext cx="518081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125730" algn="just" latinLnBrk="1"/>
                <a:r>
                  <a:rPr lang="en-US" altLang="ko-KR" b="1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RC</a:t>
                </a:r>
                <a:r>
                  <a:rPr lang="ko-KR" altLang="en-US" b="1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  <a:r>
                  <a:rPr lang="ko-KR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적용 시 </a:t>
                </a:r>
                <a:r>
                  <a:rPr lang="en-US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Max Thrust </a:t>
                </a:r>
                <a:r>
                  <a:rPr lang="ko-KR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에서의 </a:t>
                </a:r>
                <a:r>
                  <a:rPr lang="en-US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CD </a:t>
                </a:r>
                <a:r>
                  <a:rPr lang="ko-KR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변화</a:t>
                </a:r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5A305A5-79DB-798B-0715-337BE9F92DA3}"/>
                </a:ext>
              </a:extLst>
            </p:cNvPr>
            <p:cNvGrpSpPr/>
            <p:nvPr/>
          </p:nvGrpSpPr>
          <p:grpSpPr>
            <a:xfrm>
              <a:off x="6286858" y="2912953"/>
              <a:ext cx="5584716" cy="3249332"/>
              <a:chOff x="6286858" y="2912953"/>
              <a:chExt cx="5584716" cy="3249332"/>
            </a:xfrm>
          </p:grpSpPr>
          <p:pic>
            <p:nvPicPr>
              <p:cNvPr id="9" name="그림 8" descr="텍스트, 스크린샷, 폰트, 도표이(가) 표시된 사진&#10;&#10;자동 생성된 설명">
                <a:extLst>
                  <a:ext uri="{FF2B5EF4-FFF2-40B4-BE49-F238E27FC236}">
                    <a16:creationId xmlns:a16="http://schemas.microsoft.com/office/drawing/2014/main" id="{711FD11E-D2B4-46AD-A1CE-27CF86A596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86858" y="3282285"/>
                <a:ext cx="5584716" cy="2880000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F3E43D6-E8AE-587F-6D06-02E4FBB4B272}"/>
                  </a:ext>
                </a:extLst>
              </p:cNvPr>
              <p:cNvSpPr txBox="1"/>
              <p:nvPr/>
            </p:nvSpPr>
            <p:spPr>
              <a:xfrm>
                <a:off x="6286858" y="2912953"/>
                <a:ext cx="558471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RC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적용 시 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Efficiency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에서 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CD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변화</a:t>
                </a:r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271B983E-F609-196C-26B1-D45CF8172F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9024" y="3145267"/>
            <a:ext cx="365760" cy="5674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B6E0800-B684-0DA8-D4AA-B11DC1D327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4813" y="3145267"/>
            <a:ext cx="365760" cy="56746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0B2C368-4BBC-4FCC-C1A7-12403F9B3C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9431" y="3223643"/>
            <a:ext cx="365760" cy="56746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114B597-3CC8-27EA-253D-A33FE1DE9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0887" y="3215146"/>
            <a:ext cx="365760" cy="5674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4DC5B78-D532-9A54-002C-BFA4F27CD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6005" y="3004174"/>
            <a:ext cx="365760" cy="56746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07991E6-1AA7-2371-D20C-0111AA288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2228" y="3215146"/>
            <a:ext cx="365760" cy="56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64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3DD6A4-FDA7-22AF-23E7-1DBCD11AF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9643"/>
            <a:ext cx="10515600" cy="1325563"/>
          </a:xfrm>
        </p:spPr>
        <p:txBody>
          <a:bodyPr>
            <a:normAutofit/>
          </a:bodyPr>
          <a:lstStyle/>
          <a:p>
            <a:pPr indent="125730" latinLnBrk="1"/>
            <a:r>
              <a:rPr lang="en-US" altLang="ko-KR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RC-1 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</a:t>
            </a:r>
            <a:r>
              <a:rPr lang="ko-KR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Drag</a:t>
            </a:r>
            <a:r>
              <a:rPr lang="ko-KR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이 감소한다</a:t>
            </a:r>
            <a:r>
              <a:rPr lang="en-US" altLang="ko-KR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 </a:t>
            </a:r>
            <a:endParaRPr lang="ko-KR" altLang="ko-KR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505CD0C-6EA3-8AD3-B9E1-4AD6A0017E1F}"/>
              </a:ext>
            </a:extLst>
          </p:cNvPr>
          <p:cNvGrpSpPr/>
          <p:nvPr/>
        </p:nvGrpSpPr>
        <p:grpSpPr>
          <a:xfrm>
            <a:off x="713235" y="2265510"/>
            <a:ext cx="10765530" cy="3249332"/>
            <a:chOff x="1106044" y="2912953"/>
            <a:chExt cx="10765530" cy="3249332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5A0B5F78-4F8F-24BF-98A9-AE22D1E3D0B9}"/>
                </a:ext>
              </a:extLst>
            </p:cNvPr>
            <p:cNvGrpSpPr/>
            <p:nvPr/>
          </p:nvGrpSpPr>
          <p:grpSpPr>
            <a:xfrm>
              <a:off x="1106044" y="2912953"/>
              <a:ext cx="5180814" cy="3249332"/>
              <a:chOff x="1106044" y="2912953"/>
              <a:chExt cx="5180814" cy="3249332"/>
            </a:xfrm>
          </p:grpSpPr>
          <p:pic>
            <p:nvPicPr>
              <p:cNvPr id="5" name="그림 4" descr="텍스트, 스크린샷, 폰트, 번호이(가) 표시된 사진&#10;&#10;자동 생성된 설명">
                <a:extLst>
                  <a:ext uri="{FF2B5EF4-FFF2-40B4-BE49-F238E27FC236}">
                    <a16:creationId xmlns:a16="http://schemas.microsoft.com/office/drawing/2014/main" id="{6C72F2B3-1C9C-E583-257F-E9D9E63548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1106044" y="3282285"/>
                <a:ext cx="5180814" cy="288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6477556-8F5D-5F79-50F4-83171D5BD4DC}"/>
                  </a:ext>
                </a:extLst>
              </p:cNvPr>
              <p:cNvSpPr txBox="1"/>
              <p:nvPr/>
            </p:nvSpPr>
            <p:spPr>
              <a:xfrm>
                <a:off x="1106044" y="2912953"/>
                <a:ext cx="518081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125730" algn="just" latinLnBrk="1"/>
                <a:r>
                  <a:rPr lang="en-US" altLang="ko-KR" b="1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RC</a:t>
                </a:r>
                <a:r>
                  <a:rPr lang="ko-KR" altLang="en-US" b="1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 </a:t>
                </a:r>
                <a:r>
                  <a:rPr lang="ko-KR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적용 시 </a:t>
                </a:r>
                <a:r>
                  <a:rPr lang="en-US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Max Thrust </a:t>
                </a:r>
                <a:r>
                  <a:rPr lang="ko-KR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에서의 </a:t>
                </a:r>
                <a:r>
                  <a:rPr lang="en-US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CD </a:t>
                </a:r>
                <a:r>
                  <a:rPr lang="ko-KR" altLang="ko-KR" b="1" dirty="0">
                    <a:solidFill>
                      <a:srgbClr val="000000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굴림" panose="020B0600000101010101" pitchFamily="50" charset="-127"/>
                  </a:rPr>
                  <a:t>변화</a:t>
                </a:r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5A305A5-79DB-798B-0715-337BE9F92DA3}"/>
                </a:ext>
              </a:extLst>
            </p:cNvPr>
            <p:cNvGrpSpPr/>
            <p:nvPr/>
          </p:nvGrpSpPr>
          <p:grpSpPr>
            <a:xfrm>
              <a:off x="6286858" y="2912953"/>
              <a:ext cx="5584716" cy="3249332"/>
              <a:chOff x="6286858" y="2912953"/>
              <a:chExt cx="5584716" cy="3249332"/>
            </a:xfrm>
          </p:grpSpPr>
          <p:pic>
            <p:nvPicPr>
              <p:cNvPr id="9" name="그림 8" descr="텍스트, 스크린샷, 폰트, 도표이(가) 표시된 사진&#10;&#10;자동 생성된 설명">
                <a:extLst>
                  <a:ext uri="{FF2B5EF4-FFF2-40B4-BE49-F238E27FC236}">
                    <a16:creationId xmlns:a16="http://schemas.microsoft.com/office/drawing/2014/main" id="{711FD11E-D2B4-46AD-A1CE-27CF86A596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86858" y="3282285"/>
                <a:ext cx="5584716" cy="2880000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F3E43D6-E8AE-587F-6D06-02E4FBB4B272}"/>
                  </a:ext>
                </a:extLst>
              </p:cNvPr>
              <p:cNvSpPr txBox="1"/>
              <p:nvPr/>
            </p:nvSpPr>
            <p:spPr>
              <a:xfrm>
                <a:off x="6286858" y="2912953"/>
                <a:ext cx="558471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RC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적용 시 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Max Efficiency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에서 </a:t>
                </a:r>
                <a:r>
                  <a:rPr lang="en-US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CD </a:t>
                </a:r>
                <a:r>
                  <a:rPr lang="ko-KR" altLang="ko-KR" sz="1800" b="1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변화</a:t>
                </a:r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271B983E-F609-196C-26B1-D45CF8172F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9024" y="3145267"/>
            <a:ext cx="365760" cy="5674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B6E0800-B684-0DA8-D4AA-B11DC1D327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4813" y="3145267"/>
            <a:ext cx="365760" cy="56746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0B2C368-4BBC-4FCC-C1A7-12403F9B3C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9431" y="3223643"/>
            <a:ext cx="365760" cy="56746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114B597-3CC8-27EA-253D-A33FE1DE9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0887" y="3215146"/>
            <a:ext cx="365760" cy="5674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4DC5B78-D532-9A54-002C-BFA4F27CD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6005" y="3004174"/>
            <a:ext cx="365760" cy="56746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07991E6-1AA7-2371-D20C-0111AA288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2228" y="3215146"/>
            <a:ext cx="365760" cy="567466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5932BA73-1B28-7D31-3BD5-905F2A06DCAE}"/>
              </a:ext>
            </a:extLst>
          </p:cNvPr>
          <p:cNvSpPr/>
          <p:nvPr/>
        </p:nvSpPr>
        <p:spPr>
          <a:xfrm>
            <a:off x="3396000" y="1082612"/>
            <a:ext cx="5400000" cy="5400000"/>
          </a:xfrm>
          <a:prstGeom prst="ellipse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13EE6D-8889-EDFE-853D-AE007019204E}"/>
              </a:ext>
            </a:extLst>
          </p:cNvPr>
          <p:cNvSpPr txBox="1"/>
          <p:nvPr/>
        </p:nvSpPr>
        <p:spPr>
          <a:xfrm>
            <a:off x="4426312" y="2743237"/>
            <a:ext cx="33393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0" b="1" dirty="0"/>
              <a:t>-27%</a:t>
            </a:r>
            <a:endParaRPr lang="ko-KR" altLang="en-US" sz="12000" b="1" dirty="0"/>
          </a:p>
        </p:txBody>
      </p:sp>
    </p:spTree>
    <p:extLst>
      <p:ext uri="{BB962C8B-B14F-4D97-AF65-F5344CB8AC3E}">
        <p14:creationId xmlns:p14="http://schemas.microsoft.com/office/powerpoint/2010/main" val="9500301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2A58B-36A9-C1AC-7BF5-F25C8A7E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645" y="441325"/>
            <a:ext cx="11262360" cy="1174115"/>
          </a:xfrm>
        </p:spPr>
        <p:txBody>
          <a:bodyPr>
            <a:noAutofit/>
          </a:bodyPr>
          <a:lstStyle/>
          <a:p>
            <a:r>
              <a:rPr lang="en-US" altLang="ko-KR" b="1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RC-2 : 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</a:t>
            </a:r>
            <a:r>
              <a:rPr lang="ko-KR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추력 효율이 증가한다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7F5CF0-25D4-CBAF-5FB6-6DAB5DFB07D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25" y="3124210"/>
            <a:ext cx="10800000" cy="13482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F19253-1F23-9826-0A3F-4D4B218C45C2}"/>
              </a:ext>
            </a:extLst>
          </p:cNvPr>
          <p:cNvSpPr txBox="1"/>
          <p:nvPr/>
        </p:nvSpPr>
        <p:spPr>
          <a:xfrm>
            <a:off x="1813699" y="2552699"/>
            <a:ext cx="85582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RC </a:t>
            </a:r>
            <a:r>
              <a:rPr lang="ko-KR" altLang="ko-KR" sz="2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적용 시 </a:t>
            </a:r>
            <a:r>
              <a:rPr lang="en-US" altLang="ko-KR" sz="2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Max Efficiency (g/W)</a:t>
            </a:r>
            <a:r>
              <a:rPr lang="ko-KR" altLang="ko-KR" sz="2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변화율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4A5BE4-AEE1-CA36-7DF9-7FF494B61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6551151" y="4582298"/>
            <a:ext cx="365760" cy="56746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B6C7140-0EEC-E170-4809-59620AA165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7960851" y="4582298"/>
            <a:ext cx="365760" cy="5674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41AF787-338B-9328-D8C3-3CD8313FC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370550" y="4582299"/>
            <a:ext cx="365760" cy="5674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51B1619-4F15-B450-7ED9-2A09625ED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762960" y="4582298"/>
            <a:ext cx="365760" cy="56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6274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2A58B-36A9-C1AC-7BF5-F25C8A7E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645" y="441325"/>
            <a:ext cx="11262360" cy="1174115"/>
          </a:xfrm>
        </p:spPr>
        <p:txBody>
          <a:bodyPr>
            <a:noAutofit/>
          </a:bodyPr>
          <a:lstStyle/>
          <a:p>
            <a:r>
              <a:rPr lang="en-US" altLang="ko-KR" b="1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RC-2 : 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</a:t>
            </a:r>
            <a:r>
              <a:rPr lang="ko-KR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적용하면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추력 효율이 증가한다</a:t>
            </a:r>
            <a:r>
              <a:rPr lang="en-US" altLang="ko-KR" spc="-5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7F5CF0-25D4-CBAF-5FB6-6DAB5DFB07D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25" y="3124210"/>
            <a:ext cx="10800000" cy="13482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F19253-1F23-9826-0A3F-4D4B218C45C2}"/>
              </a:ext>
            </a:extLst>
          </p:cNvPr>
          <p:cNvSpPr txBox="1"/>
          <p:nvPr/>
        </p:nvSpPr>
        <p:spPr>
          <a:xfrm>
            <a:off x="1813699" y="2552699"/>
            <a:ext cx="85582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RC </a:t>
            </a:r>
            <a:r>
              <a:rPr lang="ko-KR" altLang="ko-KR" sz="2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적용 시 </a:t>
            </a:r>
            <a:r>
              <a:rPr lang="en-US" altLang="ko-KR" sz="2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Max Efficiency (g/W)</a:t>
            </a:r>
            <a:r>
              <a:rPr lang="ko-KR" altLang="ko-KR" sz="2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변화율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4A5BE4-AEE1-CA36-7DF9-7FF494B61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6551151" y="4582298"/>
            <a:ext cx="365760" cy="56746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B6C7140-0EEC-E170-4809-59620AA165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7960851" y="4582298"/>
            <a:ext cx="365760" cy="5674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41AF787-338B-9328-D8C3-3CD8313FC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370550" y="4582299"/>
            <a:ext cx="365760" cy="5674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51B1619-4F15-B450-7ED9-2A09625ED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762960" y="4582298"/>
            <a:ext cx="365760" cy="567466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D589BDA4-EF9D-09FF-2BAE-F51AF3D726B4}"/>
              </a:ext>
            </a:extLst>
          </p:cNvPr>
          <p:cNvGrpSpPr/>
          <p:nvPr/>
        </p:nvGrpSpPr>
        <p:grpSpPr>
          <a:xfrm>
            <a:off x="7167455" y="2417776"/>
            <a:ext cx="2700000" cy="2700000"/>
            <a:chOff x="3396000" y="729000"/>
            <a:chExt cx="5562340" cy="5513211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0E9793C-6203-DD15-80CB-CA995ACB4FB6}"/>
                </a:ext>
              </a:extLst>
            </p:cNvPr>
            <p:cNvCxnSpPr/>
            <p:nvPr/>
          </p:nvCxnSpPr>
          <p:spPr>
            <a:xfrm flipV="1">
              <a:off x="3396000" y="842211"/>
              <a:ext cx="5400000" cy="5400000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AA3F7CD5-8CB5-3F7D-7B35-384C55C43100}"/>
                </a:ext>
              </a:extLst>
            </p:cNvPr>
            <p:cNvCxnSpPr>
              <a:cxnSpLocks/>
            </p:cNvCxnSpPr>
            <p:nvPr/>
          </p:nvCxnSpPr>
          <p:spPr>
            <a:xfrm>
              <a:off x="3558340" y="729000"/>
              <a:ext cx="5400000" cy="5400000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855487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CDF56D0-005C-0F3E-AA1F-6846F6713F39}"/>
              </a:ext>
            </a:extLst>
          </p:cNvPr>
          <p:cNvSpPr txBox="1"/>
          <p:nvPr/>
        </p:nvSpPr>
        <p:spPr>
          <a:xfrm>
            <a:off x="1104900" y="625613"/>
            <a:ext cx="9982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RC-3 </a:t>
            </a:r>
            <a:r>
              <a:rPr lang="en-US" altLang="ko-KR" sz="44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RC</a:t>
            </a:r>
            <a:r>
              <a:rPr lang="ko-KR" altLang="ko-KR" sz="44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적용하면 소음이 감소한다</a:t>
            </a:r>
            <a:r>
              <a:rPr lang="en-US" altLang="ko-KR" sz="44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en-US" sz="4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B63C3B0-3067-E444-DD79-11983D81CB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303" y="2612231"/>
            <a:ext cx="9835393" cy="163353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C4079E-AFFE-2066-0908-BC6B3CCCE8B3}"/>
              </a:ext>
            </a:extLst>
          </p:cNvPr>
          <p:cNvSpPr txBox="1"/>
          <p:nvPr/>
        </p:nvSpPr>
        <p:spPr>
          <a:xfrm>
            <a:off x="1178303" y="2105710"/>
            <a:ext cx="93182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25730" algn="just" latinLnBrk="1"/>
            <a:r>
              <a:rPr lang="en-US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Pitch Distance</a:t>
            </a:r>
            <a:r>
              <a:rPr lang="ko-KR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에 따라</a:t>
            </a:r>
            <a:r>
              <a:rPr lang="en-US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RC</a:t>
            </a:r>
            <a:r>
              <a:rPr lang="ko-KR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적용하였을 때</a:t>
            </a:r>
            <a:r>
              <a:rPr lang="en-US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Decibel </a:t>
            </a:r>
            <a:r>
              <a:rPr lang="ko-KR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변화량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F170E12-5D69-844E-E1D7-3BA0B9ECB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4478511" y="4422278"/>
            <a:ext cx="365760" cy="56746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A7FD047-C02C-4AA6-C392-D716C915A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6276831" y="4422278"/>
            <a:ext cx="365760" cy="56746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22EC445-00DE-C9BF-9CF8-E03F49929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075150" y="4422278"/>
            <a:ext cx="365760" cy="56746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DD99BAA-4FD6-C1F0-4206-1B2C89711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873469" y="4422278"/>
            <a:ext cx="365760" cy="56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977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CDF56D0-005C-0F3E-AA1F-6846F6713F39}"/>
              </a:ext>
            </a:extLst>
          </p:cNvPr>
          <p:cNvSpPr txBox="1"/>
          <p:nvPr/>
        </p:nvSpPr>
        <p:spPr>
          <a:xfrm>
            <a:off x="1104900" y="625613"/>
            <a:ext cx="9982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b="1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RC-3 </a:t>
            </a:r>
            <a:r>
              <a:rPr lang="en-US" altLang="ko-KR" sz="44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RC</a:t>
            </a:r>
            <a:r>
              <a:rPr lang="ko-KR" altLang="ko-KR" sz="44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적용하면 소음이 감소한다</a:t>
            </a:r>
            <a:r>
              <a:rPr lang="en-US" altLang="ko-KR" sz="44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en-US" sz="4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B63C3B0-3067-E444-DD79-11983D81CB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303" y="2612231"/>
            <a:ext cx="9835393" cy="163353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C4079E-AFFE-2066-0908-BC6B3CCCE8B3}"/>
              </a:ext>
            </a:extLst>
          </p:cNvPr>
          <p:cNvSpPr txBox="1"/>
          <p:nvPr/>
        </p:nvSpPr>
        <p:spPr>
          <a:xfrm>
            <a:off x="1178303" y="2105710"/>
            <a:ext cx="93182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25730" algn="just" latinLnBrk="1"/>
            <a:r>
              <a:rPr lang="en-US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Pitch Distance</a:t>
            </a:r>
            <a:r>
              <a:rPr lang="ko-KR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에 따라</a:t>
            </a:r>
            <a:r>
              <a:rPr lang="en-US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RC</a:t>
            </a:r>
            <a:r>
              <a:rPr lang="ko-KR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를 적용하였을 때</a:t>
            </a:r>
            <a:r>
              <a:rPr lang="en-US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Decibel </a:t>
            </a:r>
            <a:r>
              <a:rPr lang="ko-KR" altLang="ko-KR" sz="24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변화량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F170E12-5D69-844E-E1D7-3BA0B9ECB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4478511" y="4422278"/>
            <a:ext cx="365760" cy="56746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A7FD047-C02C-4AA6-C392-D716C915A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6276831" y="4422278"/>
            <a:ext cx="365760" cy="56746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22EC445-00DE-C9BF-9CF8-E03F49929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075150" y="4422278"/>
            <a:ext cx="365760" cy="56746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DD99BAA-4FD6-C1F0-4206-1B2C89711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873469" y="4422278"/>
            <a:ext cx="365760" cy="567466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4130C9CC-A5CB-787E-156F-1753A0B95A2A}"/>
              </a:ext>
            </a:extLst>
          </p:cNvPr>
          <p:cNvGrpSpPr/>
          <p:nvPr/>
        </p:nvGrpSpPr>
        <p:grpSpPr>
          <a:xfrm>
            <a:off x="4549139" y="1104900"/>
            <a:ext cx="5400000" cy="5400000"/>
            <a:chOff x="3396000" y="729000"/>
            <a:chExt cx="5562340" cy="5513211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534D05D-6A64-DE51-960B-5F6A2A249CE8}"/>
                </a:ext>
              </a:extLst>
            </p:cNvPr>
            <p:cNvCxnSpPr/>
            <p:nvPr/>
          </p:nvCxnSpPr>
          <p:spPr>
            <a:xfrm flipV="1">
              <a:off x="3396000" y="842211"/>
              <a:ext cx="5400000" cy="5400000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729F03C5-38A8-0669-3109-CEFE8E953758}"/>
                </a:ext>
              </a:extLst>
            </p:cNvPr>
            <p:cNvCxnSpPr>
              <a:cxnSpLocks/>
            </p:cNvCxnSpPr>
            <p:nvPr/>
          </p:nvCxnSpPr>
          <p:spPr>
            <a:xfrm>
              <a:off x="3558340" y="729000"/>
              <a:ext cx="5400000" cy="5400000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9388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4A9681-3D48-4527-27EE-9A2378EE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는 무엇인가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4" name="x2mate.com-How a Voith Schneider or Cycloidal Drive Propulsion System Works">
            <a:hlinkClick r:id="" action="ppaction://media"/>
            <a:extLst>
              <a:ext uri="{FF2B5EF4-FFF2-40B4-BE49-F238E27FC236}">
                <a16:creationId xmlns:a16="http://schemas.microsoft.com/office/drawing/2014/main" id="{569BFC90-20F4-1E93-F4D9-F02CA75BA5C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545" end="3582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8000" y="17145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29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D28D09-BCAA-B7C6-97E7-576B570D3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ko-KR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결론</a:t>
            </a:r>
            <a:r>
              <a:rPr lang="en-US" altLang="ko-KR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BDCB2-AD97-BE8C-E706-B6652F79B1BA}"/>
              </a:ext>
            </a:extLst>
          </p:cNvPr>
          <p:cNvSpPr txBox="1"/>
          <p:nvPr/>
        </p:nvSpPr>
        <p:spPr>
          <a:xfrm>
            <a:off x="4183381" y="1674496"/>
            <a:ext cx="4290060" cy="3882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90170" latinLnBrk="1">
              <a:lnSpc>
                <a:spcPct val="200000"/>
              </a:lnSpc>
            </a:pPr>
            <a:r>
              <a:rPr lang="en-US" altLang="ko-KR" sz="1800" b="1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sz="1800" b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-1, Lift Coefficient</a:t>
            </a:r>
            <a:r>
              <a:rPr lang="ko-KR" altLang="ko-KR" sz="1800" b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의 증가</a:t>
            </a:r>
            <a:endParaRPr lang="ko-KR" altLang="ko-KR" sz="1800" dirty="0">
              <a:solidFill>
                <a:srgbClr val="000000"/>
              </a:solidFill>
              <a:effectLst/>
              <a:highlight>
                <a:srgbClr val="FFFF00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90170" latinLnBrk="1">
              <a:lnSpc>
                <a:spcPct val="200000"/>
              </a:lnSpc>
            </a:pPr>
            <a:r>
              <a:rPr lang="en-US" altLang="ko-KR" sz="1800" b="1" strike="sng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sz="1800" b="1" strike="sng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-2, Drag</a:t>
            </a:r>
            <a:r>
              <a:rPr lang="ko-KR" altLang="ko-KR" sz="1800" b="1" strike="sng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의 감소</a:t>
            </a:r>
            <a:endParaRPr lang="en-US" altLang="ko-KR" sz="1800" b="1" strike="sng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90170" latinLnBrk="1">
              <a:lnSpc>
                <a:spcPct val="200000"/>
              </a:lnSpc>
            </a:pPr>
            <a:r>
              <a:rPr lang="en-US" altLang="ko-KR" sz="1800" b="1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sz="1800" b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-3, Lift</a:t>
            </a:r>
            <a:r>
              <a:rPr lang="ko-KR" altLang="ko-KR" sz="1800" b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의 증가 </a:t>
            </a:r>
            <a:r>
              <a:rPr lang="en-US" altLang="ko-KR" sz="18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dirty="0">
              <a:solidFill>
                <a:srgbClr val="000000"/>
              </a:solidFill>
              <a:effectLst/>
              <a:highlight>
                <a:srgbClr val="FFFF00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90170" latinLnBrk="1">
              <a:lnSpc>
                <a:spcPct val="200000"/>
              </a:lnSpc>
            </a:pPr>
            <a:r>
              <a:rPr lang="en-US" altLang="ko-KR" sz="1800" b="1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r>
              <a:rPr lang="en-US" altLang="ko-KR" sz="1800" b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-4, </a:t>
            </a:r>
            <a:r>
              <a:rPr lang="ko-KR" altLang="ko-KR" sz="1800" b="1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소음 감소 </a:t>
            </a:r>
            <a:r>
              <a:rPr lang="en-US" altLang="ko-KR" sz="18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dirty="0">
              <a:solidFill>
                <a:srgbClr val="000000"/>
              </a:solidFill>
              <a:effectLst/>
              <a:highlight>
                <a:srgbClr val="FFFF00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90170" latinLnBrk="1">
              <a:lnSpc>
                <a:spcPct val="200000"/>
              </a:lnSpc>
            </a:pPr>
            <a:r>
              <a:rPr lang="en-US" altLang="ko-KR" sz="1800" b="1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RC-1, Drag</a:t>
            </a:r>
            <a:r>
              <a:rPr lang="ko-KR" altLang="ko-KR" sz="1800" b="1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의 감소 </a:t>
            </a:r>
            <a:r>
              <a:rPr lang="en-US" altLang="ko-KR" sz="180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dirty="0">
              <a:solidFill>
                <a:srgbClr val="000000"/>
              </a:solidFill>
              <a:effectLst/>
              <a:highlight>
                <a:srgbClr val="00FF00"/>
              </a:highlight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90170" latinLnBrk="1">
              <a:lnSpc>
                <a:spcPct val="200000"/>
              </a:lnSpc>
            </a:pPr>
            <a:r>
              <a:rPr lang="en-US" altLang="ko-KR" sz="1800" b="1" strike="sng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RC-2, </a:t>
            </a:r>
            <a:r>
              <a:rPr lang="ko-KR" altLang="ko-KR" sz="1800" b="1" strike="sng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추력 효율의 증가</a:t>
            </a:r>
            <a:r>
              <a:rPr lang="en-US" altLang="ko-KR" sz="1800" strike="sng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strike="sng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90170" latinLnBrk="1">
              <a:lnSpc>
                <a:spcPct val="200000"/>
              </a:lnSpc>
            </a:pPr>
            <a:r>
              <a:rPr lang="en-US" altLang="ko-KR" sz="1800" b="1" strike="sng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RC-3, </a:t>
            </a:r>
            <a:r>
              <a:rPr lang="ko-KR" altLang="ko-KR" sz="1800" b="1" strike="sng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소음 감소</a:t>
            </a:r>
            <a:endParaRPr lang="ko-KR" altLang="ko-KR" sz="1800" strike="sng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36CAA5-E202-A9B1-04A9-0B7AEDDD62CF}"/>
              </a:ext>
            </a:extLst>
          </p:cNvPr>
          <p:cNvSpPr txBox="1"/>
          <p:nvPr/>
        </p:nvSpPr>
        <p:spPr>
          <a:xfrm flipH="1">
            <a:off x="2240278" y="2373480"/>
            <a:ext cx="12649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 err="1"/>
              <a:t>WF</a:t>
            </a:r>
            <a:endParaRPr lang="ko-KR" altLang="en-US" sz="6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A02D74-E97B-2C7C-CDEC-42F64A675449}"/>
              </a:ext>
            </a:extLst>
          </p:cNvPr>
          <p:cNvSpPr txBox="1"/>
          <p:nvPr/>
        </p:nvSpPr>
        <p:spPr>
          <a:xfrm flipH="1">
            <a:off x="2246785" y="4301995"/>
            <a:ext cx="12649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/>
              <a:t>RC</a:t>
            </a:r>
            <a:endParaRPr lang="ko-KR" altLang="en-US" sz="60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1FA65F0-6F2B-2796-4CDA-B8DC98205F48}"/>
              </a:ext>
            </a:extLst>
          </p:cNvPr>
          <p:cNvCxnSpPr>
            <a:cxnSpLocks/>
          </p:cNvCxnSpPr>
          <p:nvPr/>
        </p:nvCxnSpPr>
        <p:spPr>
          <a:xfrm>
            <a:off x="3749040" y="2047875"/>
            <a:ext cx="0" cy="16668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FB6447D-0067-5767-E4CD-F824E9F50AA9}"/>
              </a:ext>
            </a:extLst>
          </p:cNvPr>
          <p:cNvCxnSpPr>
            <a:cxnSpLocks/>
          </p:cNvCxnSpPr>
          <p:nvPr/>
        </p:nvCxnSpPr>
        <p:spPr>
          <a:xfrm>
            <a:off x="3749040" y="3714750"/>
            <a:ext cx="3559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20DA05D-814E-BDDB-F3D7-9261E4290A77}"/>
              </a:ext>
            </a:extLst>
          </p:cNvPr>
          <p:cNvCxnSpPr>
            <a:cxnSpLocks/>
          </p:cNvCxnSpPr>
          <p:nvPr/>
        </p:nvCxnSpPr>
        <p:spPr>
          <a:xfrm>
            <a:off x="3749039" y="2047875"/>
            <a:ext cx="3559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F4B37FD-62B3-13AB-F1DE-CF1CD0FF0102}"/>
              </a:ext>
            </a:extLst>
          </p:cNvPr>
          <p:cNvCxnSpPr>
            <a:cxnSpLocks/>
          </p:cNvCxnSpPr>
          <p:nvPr/>
        </p:nvCxnSpPr>
        <p:spPr>
          <a:xfrm>
            <a:off x="3393122" y="2881312"/>
            <a:ext cx="3559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98A9B46-11E5-C39A-5C0C-54D8D7A079F3}"/>
              </a:ext>
            </a:extLst>
          </p:cNvPr>
          <p:cNvCxnSpPr>
            <a:cxnSpLocks/>
          </p:cNvCxnSpPr>
          <p:nvPr/>
        </p:nvCxnSpPr>
        <p:spPr>
          <a:xfrm>
            <a:off x="3749039" y="4219277"/>
            <a:ext cx="0" cy="11388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426F3C7-EF86-215C-3263-F3B456F4F236}"/>
              </a:ext>
            </a:extLst>
          </p:cNvPr>
          <p:cNvCxnSpPr>
            <a:cxnSpLocks/>
          </p:cNvCxnSpPr>
          <p:nvPr/>
        </p:nvCxnSpPr>
        <p:spPr>
          <a:xfrm>
            <a:off x="3749038" y="5358139"/>
            <a:ext cx="3559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F360311-C397-349F-D0E1-7E409AA1CDD9}"/>
              </a:ext>
            </a:extLst>
          </p:cNvPr>
          <p:cNvCxnSpPr>
            <a:cxnSpLocks/>
          </p:cNvCxnSpPr>
          <p:nvPr/>
        </p:nvCxnSpPr>
        <p:spPr>
          <a:xfrm>
            <a:off x="3749038" y="4219277"/>
            <a:ext cx="3559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CC61CAC-FA94-C650-4DAC-D168CF21C3BE}"/>
              </a:ext>
            </a:extLst>
          </p:cNvPr>
          <p:cNvCxnSpPr>
            <a:cxnSpLocks/>
          </p:cNvCxnSpPr>
          <p:nvPr/>
        </p:nvCxnSpPr>
        <p:spPr>
          <a:xfrm>
            <a:off x="3393122" y="4809827"/>
            <a:ext cx="3559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9126E667-AADB-0F23-C84F-B5915ACD4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406" y="1880279"/>
            <a:ext cx="1123701" cy="1743389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FD6D7F60-6FC2-FB37-66B6-4720F41D5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366295">
            <a:off x="899406" y="3938131"/>
            <a:ext cx="1123701" cy="174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179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3C84-DF92-9EE1-F564-9C514F4EB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3497" y="3091548"/>
            <a:ext cx="5025006" cy="1564341"/>
          </a:xfrm>
        </p:spPr>
        <p:txBody>
          <a:bodyPr>
            <a:noAutofit/>
          </a:bodyPr>
          <a:lstStyle/>
          <a:p>
            <a:pPr algn="ctr"/>
            <a:r>
              <a:rPr lang="en-US" altLang="ko-KR" sz="14000" b="1" dirty="0">
                <a:latin typeface="+mn-lt"/>
              </a:rPr>
              <a:t>Q &amp; A</a:t>
            </a:r>
            <a:endParaRPr lang="en-US" sz="14000" b="1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40250B-24BC-E7A8-BD8F-556CAA8A30FB}"/>
              </a:ext>
            </a:extLst>
          </p:cNvPr>
          <p:cNvCxnSpPr>
            <a:cxnSpLocks/>
          </p:cNvCxnSpPr>
          <p:nvPr/>
        </p:nvCxnSpPr>
        <p:spPr>
          <a:xfrm>
            <a:off x="3850372" y="4815281"/>
            <a:ext cx="4491256" cy="0"/>
          </a:xfrm>
          <a:prstGeom prst="line">
            <a:avLst/>
          </a:prstGeom>
          <a:ln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9398118D-D050-CB24-7195-5885B556B81C}"/>
              </a:ext>
            </a:extLst>
          </p:cNvPr>
          <p:cNvSpPr>
            <a:spLocks noChangeAspect="1"/>
          </p:cNvSpPr>
          <p:nvPr/>
        </p:nvSpPr>
        <p:spPr>
          <a:xfrm>
            <a:off x="1807337" y="268161"/>
            <a:ext cx="8577326" cy="8577991"/>
          </a:xfrm>
          <a:prstGeom prst="ellipse">
            <a:avLst/>
          </a:prstGeom>
          <a:noFill/>
          <a:ln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80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839D26-2C58-18A2-912C-EE80AAB43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Appendix – </a:t>
            </a:r>
            <a:r>
              <a:rPr lang="ko-KR" altLang="en-US" dirty="0" err="1"/>
              <a:t>후퇴깃</a:t>
            </a:r>
            <a:r>
              <a:rPr lang="ko-KR" altLang="en-US" dirty="0"/>
              <a:t> 실속현상</a:t>
            </a:r>
          </a:p>
        </p:txBody>
      </p:sp>
      <p:pic>
        <p:nvPicPr>
          <p:cNvPr id="1030" name="Picture 6" descr="Helicopter Retreating Blade Stall">
            <a:extLst>
              <a:ext uri="{FF2B5EF4-FFF2-40B4-BE49-F238E27FC236}">
                <a16:creationId xmlns:a16="http://schemas.microsoft.com/office/drawing/2014/main" id="{2919FF2F-1DE9-77F2-A07B-7777FC32D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216" y="1910556"/>
            <a:ext cx="4095750" cy="418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0880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95C03-E735-5158-D8FC-27CE91743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– </a:t>
            </a:r>
            <a:r>
              <a:rPr lang="ko-KR" altLang="en-US" dirty="0"/>
              <a:t>실속 각도 </a:t>
            </a:r>
            <a:r>
              <a:rPr lang="en-US" altLang="ko-KR" dirty="0"/>
              <a:t>(Stall Angle)</a:t>
            </a:r>
            <a:endParaRPr 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5399BEF-1F98-9447-6BD3-38D5C5C98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601" y="1406400"/>
            <a:ext cx="9444797" cy="468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639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67ABA-25F0-1B11-BD0F-42F02949D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Appendix – </a:t>
            </a:r>
            <a:r>
              <a:rPr lang="ko-KR" altLang="en-US" dirty="0" err="1"/>
              <a:t>후퇴깃</a:t>
            </a:r>
            <a:r>
              <a:rPr lang="ko-KR" altLang="en-US" dirty="0"/>
              <a:t> 실속현상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04F2B7-1AC8-19A1-F332-B0A5C10B8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/>
              <a:t>10 inch Propeller</a:t>
            </a:r>
            <a:r>
              <a:rPr lang="ko-KR" altLang="en-US" b="1" dirty="0"/>
              <a:t>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endParaRPr lang="en-US" altLang="ko-KR" b="1" dirty="0"/>
          </a:p>
          <a:p>
            <a:pPr marL="0" indent="0">
              <a:buNone/>
            </a:pPr>
            <a:r>
              <a:rPr lang="ko-KR" altLang="en-US" sz="2400" dirty="0"/>
              <a:t>대부분의 프로펠러는 반지름 </a:t>
            </a:r>
            <a:r>
              <a:rPr lang="en-US" altLang="ko-KR" sz="2400" dirty="0"/>
              <a:t>r</a:t>
            </a:r>
            <a:r>
              <a:rPr lang="ko-KR" altLang="en-US" sz="2400" dirty="0"/>
              <a:t>이 커질수록 최대 회전수가 반비례</a:t>
            </a:r>
            <a:r>
              <a:rPr lang="en-US" altLang="ko-KR" sz="2400" dirty="0"/>
              <a:t>. </a:t>
            </a:r>
          </a:p>
          <a:p>
            <a:pPr marL="0" indent="0">
              <a:buNone/>
            </a:pPr>
            <a:r>
              <a:rPr lang="ko-KR" altLang="en-US" sz="2400" dirty="0"/>
              <a:t>날개 끝의 속도 </a:t>
            </a:r>
            <a:r>
              <a:rPr lang="en-US" altLang="ko-KR" sz="2400" dirty="0" err="1"/>
              <a:t>rw</a:t>
            </a:r>
            <a:r>
              <a:rPr lang="en-US" altLang="ko-KR" sz="2400" dirty="0"/>
              <a:t> &lt;= </a:t>
            </a:r>
            <a:r>
              <a:rPr lang="ko-KR" altLang="en-US" sz="2400" dirty="0"/>
              <a:t>음속이어야 하기 때문 </a:t>
            </a:r>
            <a:r>
              <a:rPr lang="en-US" altLang="ko-KR" sz="2400" dirty="0"/>
              <a:t>(w : </a:t>
            </a:r>
            <a:r>
              <a:rPr lang="ko-KR" altLang="en-US" sz="2400" dirty="0"/>
              <a:t>각속도</a:t>
            </a:r>
            <a:r>
              <a:rPr lang="en-US" altLang="ko-KR" sz="2400" dirty="0"/>
              <a:t>)</a:t>
            </a:r>
          </a:p>
          <a:p>
            <a:pPr marL="0" indent="0">
              <a:buNone/>
            </a:pPr>
            <a:r>
              <a:rPr lang="ko-KR" altLang="en-US" sz="2400" dirty="0"/>
              <a:t>음속에 가까워질수록 엄청난 양의 소음이 발생한다</a:t>
            </a: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 err="1"/>
              <a:t>100g</a:t>
            </a:r>
            <a:r>
              <a:rPr lang="ko-KR" altLang="en-US" sz="2400" dirty="0"/>
              <a:t>의 추력을 낼 때 </a:t>
            </a:r>
            <a:r>
              <a:rPr lang="en-US" altLang="ko-KR" sz="2400" dirty="0" err="1"/>
              <a:t>30m</a:t>
            </a:r>
            <a:r>
              <a:rPr lang="en-US" altLang="ko-KR" sz="2400" dirty="0"/>
              <a:t>/s </a:t>
            </a:r>
            <a:r>
              <a:rPr lang="ko-KR" altLang="en-US" sz="2400" dirty="0"/>
              <a:t>의 날개 끝 속도를 가짐</a:t>
            </a:r>
            <a:r>
              <a:rPr lang="en-US" altLang="ko-KR" sz="2400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b="1" dirty="0" err="1"/>
              <a:t>Cyclodial</a:t>
            </a:r>
            <a:r>
              <a:rPr lang="en-US" altLang="ko-KR" b="1" dirty="0"/>
              <a:t> Propeller :</a:t>
            </a:r>
          </a:p>
          <a:p>
            <a:pPr marL="0" indent="0">
              <a:buNone/>
            </a:pPr>
            <a:r>
              <a:rPr lang="en-US" altLang="ko-KR" dirty="0" err="1"/>
              <a:t>100g</a:t>
            </a:r>
            <a:r>
              <a:rPr lang="en-US" altLang="ko-KR" dirty="0"/>
              <a:t>, </a:t>
            </a:r>
            <a:r>
              <a:rPr lang="en-US" altLang="ko-KR" dirty="0" err="1"/>
              <a:t>1340rpm</a:t>
            </a:r>
            <a:r>
              <a:rPr lang="ko-KR" altLang="en-US" dirty="0"/>
              <a:t>에서 약 </a:t>
            </a:r>
            <a:r>
              <a:rPr lang="en-US" altLang="ko-KR" dirty="0" err="1"/>
              <a:t>10m</a:t>
            </a:r>
            <a:r>
              <a:rPr lang="en-US" altLang="ko-KR" dirty="0"/>
              <a:t>/s </a:t>
            </a:r>
            <a:r>
              <a:rPr lang="ko-KR" altLang="en-US" dirty="0"/>
              <a:t>의 날개 끝 속도를 가진다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749539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B13C9-056D-86F1-54FE-FFFC2F7D1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dirty="0"/>
              <a:t>Propeller Test</a:t>
            </a:r>
          </a:p>
        </p:txBody>
      </p:sp>
      <p:pic>
        <p:nvPicPr>
          <p:cNvPr id="8" name="그림 7" descr="장난감, 드론이(가) 표시된 사진&#10;&#10;자동 생성된 설명">
            <a:extLst>
              <a:ext uri="{FF2B5EF4-FFF2-40B4-BE49-F238E27FC236}">
                <a16:creationId xmlns:a16="http://schemas.microsoft.com/office/drawing/2014/main" id="{01D5F115-DA6D-9C33-9D3D-8832ABB71D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77" y="2147887"/>
            <a:ext cx="5186880" cy="3429953"/>
          </a:xfrm>
          <a:prstGeom prst="rect">
            <a:avLst/>
          </a:prstGeom>
        </p:spPr>
      </p:pic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0560AC34-4B72-A080-6E12-758F34517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0" y="2007394"/>
            <a:ext cx="4495800" cy="4169569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2500" b="1" dirty="0"/>
              <a:t>조작 변인</a:t>
            </a:r>
            <a:endParaRPr lang="en-US" altLang="ko-KR" sz="2500" b="1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20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Power Value to ESC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측정 값</a:t>
            </a:r>
            <a:endParaRPr lang="en-US" altLang="ko-KR" sz="2500" b="1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20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RPM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2000" dirty="0">
                <a:ea typeface="맑은 고딕" panose="020B0503020000020004" pitchFamily="50" charset="-127"/>
                <a:cs typeface="Times New Roman" panose="02020603050405020304" pitchFamily="18" charset="0"/>
              </a:rPr>
              <a:t>Thrust (g)</a:t>
            </a:r>
            <a:endParaRPr lang="en-US" altLang="ko-KR" sz="20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20000"/>
              </a:lnSpc>
              <a:buNone/>
            </a:pPr>
            <a:r>
              <a:rPr lang="ko-KR" altLang="ko-KR" sz="20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소음 </a:t>
            </a:r>
            <a:r>
              <a:rPr lang="en-US" altLang="ko-KR" sz="20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(dB)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20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Power (W)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973471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CE0EA-FA2B-626E-CCDA-1A5ABA7A2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1126" y="365125"/>
            <a:ext cx="6312673" cy="1325563"/>
          </a:xfrm>
        </p:spPr>
        <p:txBody>
          <a:bodyPr/>
          <a:lstStyle/>
          <a:p>
            <a:r>
              <a:rPr lang="en-US" altLang="ko-KR" b="1" dirty="0"/>
              <a:t>Appendix</a:t>
            </a:r>
            <a:r>
              <a:rPr lang="ko-KR" altLang="en-US" b="1" dirty="0"/>
              <a:t> </a:t>
            </a:r>
            <a:r>
              <a:rPr lang="en-US" altLang="ko-KR" b="1" dirty="0"/>
              <a:t>-</a:t>
            </a:r>
            <a:r>
              <a:rPr lang="ko-KR" altLang="en-US" b="1" dirty="0"/>
              <a:t> </a:t>
            </a:r>
            <a:r>
              <a:rPr lang="en-US" altLang="ko-KR" b="1" dirty="0"/>
              <a:t>Airfoil Design</a:t>
            </a:r>
            <a:endParaRPr lang="en-US" b="1" dirty="0"/>
          </a:p>
        </p:txBody>
      </p:sp>
      <p:pic>
        <p:nvPicPr>
          <p:cNvPr id="10" name="그림 9" descr="텍스트, 그림, 도표, 스케치이(가) 표시된 사진&#10;&#10;자동 생성된 설명">
            <a:extLst>
              <a:ext uri="{FF2B5EF4-FFF2-40B4-BE49-F238E27FC236}">
                <a16:creationId xmlns:a16="http://schemas.microsoft.com/office/drawing/2014/main" id="{9DF27114-67C8-E8C1-3111-246CB01BBB8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5" t="2158" r="4102" b="3025"/>
          <a:stretch/>
        </p:blipFill>
        <p:spPr bwMode="auto">
          <a:xfrm>
            <a:off x="390760" y="255241"/>
            <a:ext cx="4166000" cy="63435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52F030-4F4B-97FF-CCB2-7DAF0171164B}"/>
              </a:ext>
            </a:extLst>
          </p:cNvPr>
          <p:cNvSpPr txBox="1"/>
          <p:nvPr/>
        </p:nvSpPr>
        <p:spPr>
          <a:xfrm>
            <a:off x="4867703" y="1690688"/>
            <a:ext cx="690173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25730" algn="just" latinLnBrk="1">
              <a:lnSpc>
                <a:spcPct val="150000"/>
              </a:lnSpc>
            </a:pPr>
            <a:r>
              <a:rPr lang="en-US" altLang="ko-KR" sz="20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NACA</a:t>
            </a:r>
            <a:r>
              <a:rPr lang="en-US" altLang="ko-KR" sz="20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0012 Airfoil</a:t>
            </a:r>
          </a:p>
          <a:p>
            <a:pPr indent="125730" algn="just" latinLnBrk="1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Chord </a:t>
            </a:r>
            <a:r>
              <a:rPr lang="en-US" altLang="ko-KR" sz="20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50mm</a:t>
            </a:r>
            <a:r>
              <a:rPr lang="en-US" altLang="ko-KR" sz="20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Wingspan </a:t>
            </a:r>
            <a:r>
              <a:rPr lang="en-US" altLang="ko-KR" sz="20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150mm</a:t>
            </a:r>
            <a:endParaRPr lang="en-US" altLang="ko-KR" sz="200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125730" algn="just" latinLnBrk="1">
              <a:lnSpc>
                <a:spcPct val="150000"/>
              </a:lnSpc>
            </a:pPr>
            <a:endParaRPr lang="en-US" altLang="ko-KR" sz="200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125730" algn="just" latinLnBrk="1">
              <a:lnSpc>
                <a:spcPct val="150000"/>
              </a:lnSpc>
            </a:pPr>
            <a:r>
              <a:rPr lang="en-US" altLang="ko-KR" sz="20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Wing Fence :</a:t>
            </a:r>
            <a:r>
              <a:rPr lang="ko-KR" altLang="ko-KR" sz="20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전체 </a:t>
            </a:r>
            <a:r>
              <a:rPr lang="en-US" altLang="ko-KR" sz="20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Airfoil</a:t>
            </a:r>
            <a:r>
              <a:rPr lang="ko-KR" altLang="ko-KR" sz="20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5mm</a:t>
            </a:r>
            <a:r>
              <a:rPr lang="ko-KR" altLang="ko-KR" sz="20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</a:t>
            </a:r>
            <a:r>
              <a:rPr lang="ko-KR" altLang="ko-KR" sz="20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간격띄우기</a:t>
            </a:r>
            <a:r>
              <a:rPr lang="ko-KR" altLang="en-US"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하여</a:t>
            </a:r>
            <a:r>
              <a:rPr lang="ko-KR" altLang="en-US"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설계</a:t>
            </a:r>
            <a:endParaRPr lang="en-US" altLang="ko-KR"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125730" algn="just" latinLnBrk="1">
              <a:lnSpc>
                <a:spcPct val="150000"/>
              </a:lnSpc>
            </a:pPr>
            <a:endParaRPr lang="en-US" altLang="ko-KR"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125730" algn="just" latinLnBrk="1">
              <a:lnSpc>
                <a:spcPct val="150000"/>
              </a:lnSpc>
            </a:pPr>
            <a:r>
              <a:rPr lang="en-US" altLang="ko-KR"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NACA</a:t>
            </a:r>
            <a:r>
              <a:rPr lang="en-US" altLang="ko-KR"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0012 Straight</a:t>
            </a:r>
          </a:p>
          <a:p>
            <a:pPr indent="125730" algn="just" latinLnBrk="1">
              <a:lnSpc>
                <a:spcPct val="150000"/>
              </a:lnSpc>
            </a:pPr>
            <a:r>
              <a:rPr lang="en-US" altLang="ko-KR"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NACA</a:t>
            </a:r>
            <a:r>
              <a:rPr lang="en-US" altLang="ko-KR"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0012 Straight </a:t>
            </a:r>
            <a:r>
              <a:rPr lang="en-US" altLang="ko-KR"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endParaRPr lang="en-US" altLang="ko-KR"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125730" algn="just" latinLnBrk="1">
              <a:lnSpc>
                <a:spcPct val="150000"/>
              </a:lnSpc>
            </a:pPr>
            <a:r>
              <a:rPr lang="en-US" altLang="ko-KR"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NACA</a:t>
            </a:r>
            <a:r>
              <a:rPr lang="en-US" altLang="ko-KR"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0012 Curved</a:t>
            </a:r>
          </a:p>
          <a:p>
            <a:pPr indent="125730" algn="just" latinLnBrk="1">
              <a:lnSpc>
                <a:spcPct val="150000"/>
              </a:lnSpc>
            </a:pPr>
            <a:r>
              <a:rPr lang="en-US" altLang="ko-KR"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NACA</a:t>
            </a:r>
            <a:r>
              <a:rPr lang="en-US" altLang="ko-KR"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0012 Curved </a:t>
            </a:r>
            <a:r>
              <a:rPr lang="en-US" altLang="ko-KR"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WF</a:t>
            </a:r>
            <a:endParaRPr lang="en-US" altLang="ko-KR"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125730" algn="just" latinLnBrk="1"/>
            <a:endParaRPr lang="en-US" altLang="ko-KR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indent="125730" algn="just" latinLnBrk="1"/>
            <a:endParaRPr lang="en-US" altLang="ko-KR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415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CE0EA-FA2B-626E-CCDA-1A5ABA7A2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Appendix - </a:t>
            </a:r>
            <a:r>
              <a:rPr lang="en-US" altLang="ko-KR" dirty="0" err="1"/>
              <a:t>Cyclodial</a:t>
            </a:r>
            <a:r>
              <a:rPr lang="en-US" altLang="ko-KR" dirty="0"/>
              <a:t>  Propeller </a:t>
            </a:r>
            <a:r>
              <a:rPr lang="ko-KR" altLang="en-US" dirty="0"/>
              <a:t>설계</a:t>
            </a:r>
            <a:endParaRPr 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37D2C2-CDBB-9B0E-5594-FBA333BCA4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0995" y="1507542"/>
            <a:ext cx="6309433" cy="2655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54BE7FA-F9ED-A2D5-7A77-B14E3F5DE9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0995" y="4162683"/>
            <a:ext cx="3244245" cy="233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2852B0A-AE60-BD5A-B058-F0BB650E548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25240" y="4162683"/>
            <a:ext cx="3065188" cy="233019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194E6D-B1B9-9AEF-1169-583B682411F9}"/>
              </a:ext>
            </a:extLst>
          </p:cNvPr>
          <p:cNvSpPr txBox="1"/>
          <p:nvPr/>
        </p:nvSpPr>
        <p:spPr>
          <a:xfrm>
            <a:off x="7399021" y="2234199"/>
            <a:ext cx="4998719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Mainframe</a:t>
            </a:r>
          </a:p>
          <a:p>
            <a:r>
              <a:rPr lang="en-US" altLang="ko-KR" sz="2500" b="1" dirty="0" err="1"/>
              <a:t>FlapArm</a:t>
            </a:r>
            <a:endParaRPr lang="en-US" altLang="ko-KR" sz="2500" b="1" dirty="0"/>
          </a:p>
          <a:p>
            <a:r>
              <a:rPr lang="en-US" altLang="ko-KR" sz="2500" b="1" dirty="0"/>
              <a:t>Mainframe &amp; </a:t>
            </a:r>
            <a:r>
              <a:rPr lang="en-US" altLang="ko-KR" sz="2500" b="1" dirty="0" err="1"/>
              <a:t>Flaparm</a:t>
            </a:r>
            <a:r>
              <a:rPr lang="en-US" altLang="ko-KR" sz="2500" b="1" dirty="0"/>
              <a:t> </a:t>
            </a:r>
            <a:r>
              <a:rPr lang="ko-KR" altLang="en-US" sz="2500" b="1" dirty="0"/>
              <a:t>조립</a:t>
            </a:r>
            <a:endParaRPr lang="en-US" altLang="ko-KR" sz="2500" b="1" dirty="0"/>
          </a:p>
          <a:p>
            <a:endParaRPr lang="en-US" altLang="ko-KR" sz="2500" b="1" dirty="0"/>
          </a:p>
          <a:p>
            <a:endParaRPr lang="en-US" altLang="ko-KR" sz="2500" b="1" dirty="0"/>
          </a:p>
          <a:p>
            <a:endParaRPr lang="en-US" altLang="ko-KR" sz="2500" b="1" dirty="0"/>
          </a:p>
          <a:p>
            <a:r>
              <a:rPr lang="en-US" altLang="ko-KR" sz="2500" b="1" dirty="0"/>
              <a:t>Variable Pitcher</a:t>
            </a:r>
          </a:p>
          <a:p>
            <a:r>
              <a:rPr lang="ko-KR" altLang="en-US" sz="2500" b="1" dirty="0"/>
              <a:t>실험 장치 </a:t>
            </a:r>
            <a:endParaRPr lang="en-US" altLang="ko-KR" sz="2500" b="1" dirty="0"/>
          </a:p>
          <a:p>
            <a:r>
              <a:rPr lang="en-US" altLang="ko-KR" sz="2500" b="1" dirty="0"/>
              <a:t>Load Cell, Tachometer, </a:t>
            </a:r>
          </a:p>
          <a:p>
            <a:r>
              <a:rPr lang="en-US" altLang="ko-KR" sz="2500" b="1" dirty="0"/>
              <a:t>Watt Meter, DB Meter</a:t>
            </a:r>
          </a:p>
          <a:p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2596833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E47D8-653C-DC4F-FA9C-0E96A3D1B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Cyclodial</a:t>
            </a:r>
            <a:r>
              <a:rPr lang="ko-KR" altLang="en-US" dirty="0"/>
              <a:t> </a:t>
            </a:r>
            <a:r>
              <a:rPr lang="en-US" altLang="ko-KR" dirty="0"/>
              <a:t>Propeller</a:t>
            </a:r>
            <a:r>
              <a:rPr lang="ko-KR" altLang="en-US" dirty="0"/>
              <a:t>의 장점들</a:t>
            </a:r>
            <a:endParaRPr lang="en-US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7C27A1C4-D9E2-33DC-78FE-8C0CC952DCDE}"/>
              </a:ext>
            </a:extLst>
          </p:cNvPr>
          <p:cNvSpPr>
            <a:spLocks noChangeAspect="1"/>
          </p:cNvSpPr>
          <p:nvPr/>
        </p:nvSpPr>
        <p:spPr>
          <a:xfrm>
            <a:off x="1219617" y="2114976"/>
            <a:ext cx="3692852" cy="3692852"/>
          </a:xfrm>
          <a:prstGeom prst="flowChartConnector">
            <a:avLst/>
          </a:prstGeom>
          <a:blipFill>
            <a:blip r:embed="rId3"/>
            <a:stretch>
              <a:fillRect/>
            </a:stretch>
          </a:blipFill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7EB749B8-B436-63EE-1C3C-1C1B8E886074}"/>
              </a:ext>
            </a:extLst>
          </p:cNvPr>
          <p:cNvSpPr/>
          <p:nvPr/>
        </p:nvSpPr>
        <p:spPr>
          <a:xfrm>
            <a:off x="6096000" y="1613839"/>
            <a:ext cx="5081081" cy="904672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빠른 추력 방향 전환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A7787D66-ACBB-FF19-0679-68779DF9FA87}"/>
              </a:ext>
            </a:extLst>
          </p:cNvPr>
          <p:cNvSpPr/>
          <p:nvPr/>
        </p:nvSpPr>
        <p:spPr>
          <a:xfrm>
            <a:off x="6096000" y="2807888"/>
            <a:ext cx="5081081" cy="904672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i="0" dirty="0">
                <a:solidFill>
                  <a:schemeClr val="bg1"/>
                </a:solidFill>
                <a:effectLst/>
                <a:latin typeface="Söhne"/>
              </a:rPr>
              <a:t>간단한 </a:t>
            </a:r>
            <a:r>
              <a:rPr lang="ko-KR" altLang="en-US" sz="3200" b="1" i="0" dirty="0" err="1">
                <a:solidFill>
                  <a:schemeClr val="bg1"/>
                </a:solidFill>
                <a:effectLst/>
                <a:latin typeface="Söhne"/>
              </a:rPr>
              <a:t>익형</a:t>
            </a:r>
            <a:r>
              <a:rPr lang="ko-KR" altLang="en-US" sz="3200" b="1" i="0" dirty="0">
                <a:solidFill>
                  <a:schemeClr val="bg1"/>
                </a:solidFill>
                <a:effectLst/>
                <a:latin typeface="Söhne"/>
              </a:rPr>
              <a:t> 구조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CB76FF72-9BC6-ADA8-1978-2CC9867C530A}"/>
              </a:ext>
            </a:extLst>
          </p:cNvPr>
          <p:cNvSpPr/>
          <p:nvPr/>
        </p:nvSpPr>
        <p:spPr>
          <a:xfrm>
            <a:off x="6096000" y="4006011"/>
            <a:ext cx="5081081" cy="904672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Söhne"/>
              </a:rPr>
              <a:t>저소음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4C0A41C2-1FCA-0A78-38A9-314AA96B38C7}"/>
              </a:ext>
            </a:extLst>
          </p:cNvPr>
          <p:cNvSpPr/>
          <p:nvPr/>
        </p:nvSpPr>
        <p:spPr>
          <a:xfrm>
            <a:off x="6096001" y="5204135"/>
            <a:ext cx="5081081" cy="904672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err="1">
                <a:solidFill>
                  <a:schemeClr val="bg1"/>
                </a:solidFill>
                <a:latin typeface="Söhne"/>
              </a:rPr>
              <a:t>후퇴깃</a:t>
            </a:r>
            <a:r>
              <a:rPr lang="ko-KR" altLang="en-US" sz="3200" b="1" dirty="0">
                <a:solidFill>
                  <a:schemeClr val="bg1"/>
                </a:solidFill>
                <a:latin typeface="Söhne"/>
              </a:rPr>
              <a:t> 실속현상 해결</a:t>
            </a:r>
            <a:endParaRPr lang="en-US" sz="3200" b="1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DD0358F-71E0-4AC7-79F5-8B3C90741E87}"/>
              </a:ext>
            </a:extLst>
          </p:cNvPr>
          <p:cNvCxnSpPr>
            <a:cxnSpLocks/>
            <a:stCxn id="5" idx="1"/>
            <a:endCxn id="4" idx="7"/>
          </p:cNvCxnSpPr>
          <p:nvPr/>
        </p:nvCxnSpPr>
        <p:spPr>
          <a:xfrm flipH="1">
            <a:off x="4371663" y="2066175"/>
            <a:ext cx="1724337" cy="58960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FBC6F54-ACED-C333-E6D4-E1806F4F728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4846320" y="3260224"/>
            <a:ext cx="1249680" cy="293451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506C095-21E8-BE34-8F18-9AEA2222C3D6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912469" y="4271962"/>
            <a:ext cx="1183531" cy="186385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5246E06-D4BD-E48B-BB10-C8654FC4635B}"/>
              </a:ext>
            </a:extLst>
          </p:cNvPr>
          <p:cNvCxnSpPr>
            <a:cxnSpLocks/>
            <a:stCxn id="8" idx="1"/>
            <a:endCxn id="4" idx="5"/>
          </p:cNvCxnSpPr>
          <p:nvPr/>
        </p:nvCxnSpPr>
        <p:spPr>
          <a:xfrm flipH="1" flipV="1">
            <a:off x="4371663" y="5267022"/>
            <a:ext cx="1724338" cy="389449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07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CDCA3-A534-58C8-6A99-963B12528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Cyclodial</a:t>
            </a:r>
            <a:r>
              <a:rPr lang="en-US" altLang="ko-KR" dirty="0"/>
              <a:t> Propeller</a:t>
            </a:r>
            <a:r>
              <a:rPr lang="ko-KR" altLang="en-US" dirty="0"/>
              <a:t>의 현 시점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2A761D-F382-BE63-A65D-5483F0300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일반적인 프로펠러에 뒤처지는</a:t>
            </a: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ko-KR" altLang="en-US" sz="3600" b="1" dirty="0"/>
              <a:t>추력</a:t>
            </a:r>
            <a:r>
              <a:rPr lang="en-US" altLang="ko-KR" sz="3600" b="1" dirty="0"/>
              <a:t>/</a:t>
            </a:r>
            <a:r>
              <a:rPr lang="ko-KR" altLang="en-US" sz="3600" b="1" dirty="0"/>
              <a:t>무게 비</a:t>
            </a:r>
            <a:endParaRPr lang="en-US" altLang="ko-KR" sz="3600" b="1" dirty="0"/>
          </a:p>
          <a:p>
            <a:pPr marL="0" indent="0" algn="ctr">
              <a:buNone/>
            </a:pPr>
            <a:endParaRPr lang="en-US" altLang="ko-KR" sz="3600" b="1" dirty="0"/>
          </a:p>
          <a:p>
            <a:pPr marL="0" indent="0" algn="ctr">
              <a:buNone/>
            </a:pPr>
            <a:r>
              <a:rPr lang="ko-KR" altLang="en-US" sz="3600" b="1" dirty="0"/>
              <a:t>추력</a:t>
            </a:r>
            <a:r>
              <a:rPr lang="en-US" altLang="ko-KR" sz="3600" b="1" dirty="0"/>
              <a:t>/</a:t>
            </a:r>
            <a:r>
              <a:rPr lang="ko-KR" altLang="en-US" sz="3600" b="1" dirty="0"/>
              <a:t>전력 비</a:t>
            </a:r>
            <a:endParaRPr lang="en-US" altLang="ko-KR" sz="3600" b="1" dirty="0"/>
          </a:p>
        </p:txBody>
      </p:sp>
    </p:spTree>
    <p:extLst>
      <p:ext uri="{BB962C8B-B14F-4D97-AF65-F5344CB8AC3E}">
        <p14:creationId xmlns:p14="http://schemas.microsoft.com/office/powerpoint/2010/main" val="2451435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rrow: Right 8">
            <a:extLst>
              <a:ext uri="{FF2B5EF4-FFF2-40B4-BE49-F238E27FC236}">
                <a16:creationId xmlns:a16="http://schemas.microsoft.com/office/drawing/2014/main" id="{4A861718-7574-5E94-9EB6-1316DBF3AD7B}"/>
              </a:ext>
            </a:extLst>
          </p:cNvPr>
          <p:cNvSpPr/>
          <p:nvPr/>
        </p:nvSpPr>
        <p:spPr>
          <a:xfrm>
            <a:off x="4912469" y="3651008"/>
            <a:ext cx="855677" cy="62078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66B0F6E-A0A3-060E-98E7-4BCFB4860A62}"/>
              </a:ext>
            </a:extLst>
          </p:cNvPr>
          <p:cNvSpPr/>
          <p:nvPr/>
        </p:nvSpPr>
        <p:spPr>
          <a:xfrm rot="10800000">
            <a:off x="6423856" y="3651008"/>
            <a:ext cx="855677" cy="62078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E47D8-653C-DC4F-FA9C-0E96A3D1B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917" y="452756"/>
            <a:ext cx="11700164" cy="1325563"/>
          </a:xfrm>
        </p:spPr>
        <p:txBody>
          <a:bodyPr>
            <a:normAutofit fontScale="90000"/>
          </a:bodyPr>
          <a:lstStyle/>
          <a:p>
            <a:r>
              <a:rPr lang="ko-KR" altLang="en-US" sz="4000" dirty="0"/>
              <a:t>연구 목표 </a:t>
            </a:r>
            <a:r>
              <a:rPr lang="en-US" altLang="ko-KR" sz="4000" dirty="0"/>
              <a:t>: </a:t>
            </a:r>
            <a:br>
              <a:rPr lang="en-US" altLang="ko-KR" dirty="0"/>
            </a:br>
            <a:r>
              <a:rPr lang="en-US" altLang="ko-KR" sz="4900" dirty="0" err="1"/>
              <a:t>Cyclodial</a:t>
            </a:r>
            <a:r>
              <a:rPr lang="en-US" altLang="ko-KR" sz="4900" dirty="0"/>
              <a:t> Propeller</a:t>
            </a:r>
            <a:r>
              <a:rPr lang="ko-KR" altLang="en-US" sz="4900" dirty="0"/>
              <a:t>의 추력과 추력 효율을 높이자</a:t>
            </a:r>
            <a:r>
              <a:rPr lang="en-US" altLang="ko-KR" sz="4900" dirty="0"/>
              <a:t>!</a:t>
            </a:r>
            <a:endParaRPr lang="en-US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7C27A1C4-D9E2-33DC-78FE-8C0CC952DCDE}"/>
              </a:ext>
            </a:extLst>
          </p:cNvPr>
          <p:cNvSpPr>
            <a:spLocks noChangeAspect="1"/>
          </p:cNvSpPr>
          <p:nvPr/>
        </p:nvSpPr>
        <p:spPr>
          <a:xfrm>
            <a:off x="1219617" y="2114976"/>
            <a:ext cx="3692852" cy="3692852"/>
          </a:xfrm>
          <a:prstGeom prst="flowChartConnector">
            <a:avLst/>
          </a:prstGeom>
          <a:blipFill>
            <a:blip r:embed="rId3"/>
            <a:stretch>
              <a:fillRect/>
            </a:stretch>
          </a:blipFill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9356BCA7-B1CE-4BE7-92F2-BFE5A65521FF}"/>
              </a:ext>
            </a:extLst>
          </p:cNvPr>
          <p:cNvSpPr>
            <a:spLocks noChangeAspect="1"/>
          </p:cNvSpPr>
          <p:nvPr/>
        </p:nvSpPr>
        <p:spPr>
          <a:xfrm>
            <a:off x="7279533" y="2114976"/>
            <a:ext cx="3692852" cy="3692852"/>
          </a:xfrm>
          <a:prstGeom prst="flowChartConnector">
            <a:avLst/>
          </a:prstGeom>
          <a:blipFill>
            <a:blip r:embed="rId4"/>
            <a:stretch>
              <a:fillRect/>
            </a:stretch>
          </a:blipFill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FA7893-6E29-9BE1-29F7-ECF328E054A0}"/>
              </a:ext>
            </a:extLst>
          </p:cNvPr>
          <p:cNvSpPr txBox="1"/>
          <p:nvPr/>
        </p:nvSpPr>
        <p:spPr>
          <a:xfrm>
            <a:off x="5510743" y="1883553"/>
            <a:ext cx="117051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9266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B3E1-BCD9-6933-2C68-40A34C5FA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Wing Fence</a:t>
            </a:r>
            <a:r>
              <a:rPr lang="ko-KR" altLang="en-US" dirty="0"/>
              <a:t>의 원리</a:t>
            </a:r>
            <a:endParaRPr lang="en-US" dirty="0"/>
          </a:p>
        </p:txBody>
      </p:sp>
      <p:pic>
        <p:nvPicPr>
          <p:cNvPr id="3" name="그림 2" descr="스케치, 그림, 일러스트레이션, 디자인이(가) 표시된 사진&#10;&#10;자동 생성된 설명">
            <a:extLst>
              <a:ext uri="{FF2B5EF4-FFF2-40B4-BE49-F238E27FC236}">
                <a16:creationId xmlns:a16="http://schemas.microsoft.com/office/drawing/2014/main" id="{0A72DCD5-CF17-E0EB-C8AA-76C4D5BCD7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19" y="1552139"/>
            <a:ext cx="10331762" cy="375372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C90072-08C4-F3E5-FC77-952868775569}"/>
              </a:ext>
            </a:extLst>
          </p:cNvPr>
          <p:cNvSpPr txBox="1"/>
          <p:nvPr/>
        </p:nvSpPr>
        <p:spPr>
          <a:xfrm>
            <a:off x="8769928" y="4052455"/>
            <a:ext cx="12666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a고딕10" panose="02020600000000000000" pitchFamily="18" charset="-127"/>
                <a:ea typeface="a고딕10" panose="02020600000000000000" pitchFamily="18" charset="-127"/>
              </a:rPr>
              <a:t>고기압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05F7ED-0B47-1D5E-6A15-1704447508C8}"/>
              </a:ext>
            </a:extLst>
          </p:cNvPr>
          <p:cNvSpPr txBox="1"/>
          <p:nvPr/>
        </p:nvSpPr>
        <p:spPr>
          <a:xfrm>
            <a:off x="8769927" y="2913498"/>
            <a:ext cx="12666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a고딕10" panose="02020600000000000000" pitchFamily="18" charset="-127"/>
                <a:ea typeface="a고딕10" panose="02020600000000000000" pitchFamily="18" charset="-127"/>
              </a:rPr>
              <a:t>저기압</a:t>
            </a:r>
          </a:p>
        </p:txBody>
      </p:sp>
    </p:spTree>
    <p:extLst>
      <p:ext uri="{BB962C8B-B14F-4D97-AF65-F5344CB8AC3E}">
        <p14:creationId xmlns:p14="http://schemas.microsoft.com/office/powerpoint/2010/main" val="1589809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460B6-A2B3-1973-13DF-A20110D09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Relative Curvature Effect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64EE77-9017-1AF7-33A3-72E391369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65244"/>
            <a:ext cx="5008927" cy="334740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A9EA7A-E965-10B7-F955-BA4F9E8109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857" y="2565244"/>
            <a:ext cx="4760053" cy="308195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973178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799C1C-F5E4-59AF-851F-E491AD1EA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Relative Curvature Mapping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BE9930-11F3-0EF1-4C6E-08DF62580B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Relative Curvature Mapping Method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회전반경의 둘레로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Chord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맵핑</a:t>
            </a:r>
            <a:endParaRPr lang="en-US" altLang="ko-KR" sz="18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Chord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 회전반경 둘레를 따라 굽었다고 가정하고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해당 원의 점에서 접선에 수직하게 위 아래만큼 이동하여 점을 찍는 방식이다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>
                <a:ea typeface="맑은 고딕" panose="020B0503020000020004" pitchFamily="50" charset="-127"/>
                <a:cs typeface="Times New Roman" panose="02020603050405020304" pitchFamily="18" charset="0"/>
              </a:rPr>
              <a:t>Straight Airfoil</a:t>
            </a:r>
            <a:r>
              <a:rPr lang="ko-KR" altLang="en-US" sz="1800" dirty="0">
                <a:ea typeface="맑은 고딕" panose="020B0503020000020004" pitchFamily="50" charset="-127"/>
                <a:cs typeface="Times New Roman" panose="02020603050405020304" pitchFamily="18" charset="0"/>
              </a:rPr>
              <a:t>와 </a:t>
            </a:r>
            <a:r>
              <a:rPr lang="en-US" altLang="ko-KR" sz="1800" dirty="0">
                <a:ea typeface="맑은 고딕" panose="020B0503020000020004" pitchFamily="50" charset="-127"/>
                <a:cs typeface="Times New Roman" panose="02020603050405020304" pitchFamily="18" charset="0"/>
              </a:rPr>
              <a:t>Curved Airfoil</a:t>
            </a:r>
            <a:r>
              <a:rPr lang="ko-KR" altLang="en-US" sz="1800" dirty="0">
                <a:ea typeface="맑은 고딕" panose="020B0503020000020004" pitchFamily="50" charset="-127"/>
                <a:cs typeface="Times New Roman" panose="02020603050405020304" pitchFamily="18" charset="0"/>
              </a:rPr>
              <a:t>을 만들어 이를 실험에서 대조</a:t>
            </a:r>
            <a:r>
              <a:rPr lang="en-US" altLang="ko-KR" sz="1800" dirty="0"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endParaRPr lang="ko-KR" altLang="en-US" dirty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C8E2C13A-D729-F265-2E9C-35D9DBC1DEFD}"/>
              </a:ext>
            </a:extLst>
          </p:cNvPr>
          <p:cNvGrpSpPr/>
          <p:nvPr/>
        </p:nvGrpSpPr>
        <p:grpSpPr>
          <a:xfrm>
            <a:off x="6940632" y="3431754"/>
            <a:ext cx="2160000" cy="2537341"/>
            <a:chOff x="4133849" y="3639622"/>
            <a:chExt cx="2160000" cy="2537341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2F8D345-BEA7-1AC7-B5BB-B8FB66CCC2FE}"/>
                </a:ext>
              </a:extLst>
            </p:cNvPr>
            <p:cNvSpPr/>
            <p:nvPr/>
          </p:nvSpPr>
          <p:spPr>
            <a:xfrm>
              <a:off x="4133849" y="4016963"/>
              <a:ext cx="2160000" cy="21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8331734E-04CD-7718-5230-7D52B643A413}"/>
                </a:ext>
              </a:extLst>
            </p:cNvPr>
            <p:cNvCxnSpPr>
              <a:cxnSpLocks/>
              <a:endCxn id="4" idx="0"/>
            </p:cNvCxnSpPr>
            <p:nvPr/>
          </p:nvCxnSpPr>
          <p:spPr>
            <a:xfrm flipV="1">
              <a:off x="5213849" y="4016963"/>
              <a:ext cx="0" cy="10800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E8E6202B-4928-B550-EA4D-72DA210D42A0}"/>
                </a:ext>
              </a:extLst>
            </p:cNvPr>
            <p:cNvCxnSpPr>
              <a:cxnSpLocks/>
              <a:endCxn id="4" idx="7"/>
            </p:cNvCxnSpPr>
            <p:nvPr/>
          </p:nvCxnSpPr>
          <p:spPr>
            <a:xfrm flipV="1">
              <a:off x="5213849" y="4333288"/>
              <a:ext cx="763675" cy="7636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연결선: 구부러짐 12">
              <a:extLst>
                <a:ext uri="{FF2B5EF4-FFF2-40B4-BE49-F238E27FC236}">
                  <a16:creationId xmlns:a16="http://schemas.microsoft.com/office/drawing/2014/main" id="{CF3E8CA2-6AE7-541C-C37E-F30036102B15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5437524" y="3793288"/>
              <a:ext cx="316325" cy="763675"/>
            </a:xfrm>
            <a:prstGeom prst="curvedConnector3">
              <a:avLst>
                <a:gd name="adj1" fmla="val -39747"/>
              </a:avLst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EC5FC1-C923-6D25-1365-B115EED47342}"/>
                </a:ext>
              </a:extLst>
            </p:cNvPr>
            <p:cNvSpPr txBox="1"/>
            <p:nvPr/>
          </p:nvSpPr>
          <p:spPr>
            <a:xfrm>
              <a:off x="5660254" y="3639622"/>
              <a:ext cx="31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c</a:t>
              </a:r>
              <a:endParaRPr lang="ko-KR" altLang="en-US" dirty="0"/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4D00B97B-57B5-48E2-3D4E-C0FC2EE05DC7}"/>
                </a:ext>
              </a:extLst>
            </p:cNvPr>
            <p:cNvCxnSpPr>
              <a:stCxn id="4" idx="7"/>
            </p:cNvCxnSpPr>
            <p:nvPr/>
          </p:nvCxnSpPr>
          <p:spPr>
            <a:xfrm flipV="1">
              <a:off x="5977524" y="4145280"/>
              <a:ext cx="180000" cy="18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1FDE13FD-DAE0-6951-3D16-68C9894556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2308" y="4332213"/>
              <a:ext cx="180000" cy="18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824DF6F-86B9-987E-188F-0E2281C491F4}"/>
                </a:ext>
              </a:extLst>
            </p:cNvPr>
            <p:cNvSpPr txBox="1"/>
            <p:nvPr/>
          </p:nvSpPr>
          <p:spPr>
            <a:xfrm>
              <a:off x="5034998" y="4345793"/>
              <a:ext cx="31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r</a:t>
              </a:r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C5767F93-81D3-4EC6-69FE-F7317BDEAB1B}"/>
              </a:ext>
            </a:extLst>
          </p:cNvPr>
          <p:cNvGrpSpPr/>
          <p:nvPr/>
        </p:nvGrpSpPr>
        <p:grpSpPr>
          <a:xfrm>
            <a:off x="1733710" y="4448730"/>
            <a:ext cx="2062163" cy="612970"/>
            <a:chOff x="2754662" y="4345793"/>
            <a:chExt cx="2062163" cy="612970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898D0DF6-51D5-AED1-3432-5CB2533865DE}"/>
                </a:ext>
              </a:extLst>
            </p:cNvPr>
            <p:cNvCxnSpPr/>
            <p:nvPr/>
          </p:nvCxnSpPr>
          <p:spPr>
            <a:xfrm>
              <a:off x="2878487" y="4629650"/>
              <a:ext cx="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9AD3EB8C-ACE9-8E57-A634-9C9BE617A86A}"/>
                </a:ext>
              </a:extLst>
            </p:cNvPr>
            <p:cNvCxnSpPr/>
            <p:nvPr/>
          </p:nvCxnSpPr>
          <p:spPr>
            <a:xfrm>
              <a:off x="2754662" y="4715125"/>
              <a:ext cx="206216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073E182A-F4FB-09A5-3A0F-8919D254C637}"/>
                </a:ext>
              </a:extLst>
            </p:cNvPr>
            <p:cNvCxnSpPr/>
            <p:nvPr/>
          </p:nvCxnSpPr>
          <p:spPr>
            <a:xfrm>
              <a:off x="2754662" y="4673850"/>
              <a:ext cx="1089025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6034069-2023-40FC-31BA-530FA0FF401B}"/>
                </a:ext>
              </a:extLst>
            </p:cNvPr>
            <p:cNvSpPr txBox="1"/>
            <p:nvPr/>
          </p:nvSpPr>
          <p:spPr>
            <a:xfrm>
              <a:off x="3172649" y="4345793"/>
              <a:ext cx="31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c</a:t>
              </a:r>
              <a:endParaRPr lang="ko-KR" altLang="en-US" dirty="0"/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290A020D-36EA-D760-ED3E-E5AE240FC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3179" y="4471488"/>
              <a:ext cx="0" cy="252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30C1223E-EF47-30D4-2E84-AAEB6A457490}"/>
                </a:ext>
              </a:extLst>
            </p:cNvPr>
            <p:cNvCxnSpPr>
              <a:cxnSpLocks/>
            </p:cNvCxnSpPr>
            <p:nvPr/>
          </p:nvCxnSpPr>
          <p:spPr>
            <a:xfrm>
              <a:off x="3843179" y="4706763"/>
              <a:ext cx="0" cy="252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1178DB35-3BE7-8165-1B6B-DF9A19BC963B}"/>
              </a:ext>
            </a:extLst>
          </p:cNvPr>
          <p:cNvSpPr/>
          <p:nvPr/>
        </p:nvSpPr>
        <p:spPr>
          <a:xfrm>
            <a:off x="4584910" y="4539710"/>
            <a:ext cx="1566685" cy="583770"/>
          </a:xfrm>
          <a:prstGeom prst="rightArrow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121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콜로퀴엄">
      <a:majorFont>
        <a:latin typeface="Calibri Light"/>
        <a:ea typeface="휴먼명조"/>
        <a:cs typeface=""/>
      </a:majorFont>
      <a:minorFont>
        <a:latin typeface="Calibri"/>
        <a:ea typeface="휴먼명조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1896</Words>
  <Application>Microsoft Office PowerPoint</Application>
  <PresentationFormat>와이드스크린</PresentationFormat>
  <Paragraphs>287</Paragraphs>
  <Slides>37</Slides>
  <Notes>34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9" baseType="lpstr">
      <vt:lpstr>a고딕10</vt:lpstr>
      <vt:lpstr>a고딕17</vt:lpstr>
      <vt:lpstr>Söhne</vt:lpstr>
      <vt:lpstr>맑은 고딕</vt:lpstr>
      <vt:lpstr>바탕</vt:lpstr>
      <vt:lpstr>휴먼명조</vt:lpstr>
      <vt:lpstr>Arial</vt:lpstr>
      <vt:lpstr>Calibri</vt:lpstr>
      <vt:lpstr>Calibri Light</vt:lpstr>
      <vt:lpstr>Cambria Math</vt:lpstr>
      <vt:lpstr>Palatino Linotype</vt:lpstr>
      <vt:lpstr>Office Theme</vt:lpstr>
      <vt:lpstr>Wing Fence와 Relative Curvature를 적용한 사이클로디얼 프로펠러의 성능 검증 Wing Fence &amp; Curved Wing Effect on Cycloidal Propellers </vt:lpstr>
      <vt:lpstr>WE NEED CYCLODIAL PROPELLERS</vt:lpstr>
      <vt:lpstr>Cyclodial Propeller는 무엇인가?</vt:lpstr>
      <vt:lpstr>Cyclodial Propeller의 장점들</vt:lpstr>
      <vt:lpstr>Cyclodial Propeller의 현 시점</vt:lpstr>
      <vt:lpstr>연구 목표 :  Cyclodial Propeller의 추력과 추력 효율을 높이자!</vt:lpstr>
      <vt:lpstr>Wing Fence의 원리</vt:lpstr>
      <vt:lpstr>Relative Curvature Effect</vt:lpstr>
      <vt:lpstr>Relative Curvature Mapping</vt:lpstr>
      <vt:lpstr>Cyclodial Propeller 데이터 가공</vt:lpstr>
      <vt:lpstr>Wing Fence (WF)에 대한 가설</vt:lpstr>
      <vt:lpstr>Relative Curvature (RC)에 대한 가설</vt:lpstr>
      <vt:lpstr>Pitch Distance</vt:lpstr>
      <vt:lpstr>실험 구성</vt:lpstr>
      <vt:lpstr>결과</vt:lpstr>
      <vt:lpstr>WF –1 Lift Coefficient 증가</vt:lpstr>
      <vt:lpstr>WF –1 Lift Coefficient 증가</vt:lpstr>
      <vt:lpstr>PowerPoint 프레젠테이션</vt:lpstr>
      <vt:lpstr>PowerPoint 프레젠테이션</vt:lpstr>
      <vt:lpstr>WF-3 WF를 적용하면, 추력이 증가한다. </vt:lpstr>
      <vt:lpstr>WF-3 WF를 적용하면, 추력이 증가한다. </vt:lpstr>
      <vt:lpstr>WF-4 WF를 적용하면, 소음이 감소한다.</vt:lpstr>
      <vt:lpstr>WF-4 WF를 적용하면, 소음이 감소한다.</vt:lpstr>
      <vt:lpstr>RC-1 RC를 적용하면, Drag이 감소한다. </vt:lpstr>
      <vt:lpstr>RC-1 RC를 적용하면, Drag이 감소한다. </vt:lpstr>
      <vt:lpstr>RC-2 : RC를 적용하면, 추력 효율이 증가한다.</vt:lpstr>
      <vt:lpstr>RC-2 : RC를 적용하면, 추력 효율이 증가한다.</vt:lpstr>
      <vt:lpstr>PowerPoint 프레젠테이션</vt:lpstr>
      <vt:lpstr>PowerPoint 프레젠테이션</vt:lpstr>
      <vt:lpstr>결론 </vt:lpstr>
      <vt:lpstr>Q &amp; A</vt:lpstr>
      <vt:lpstr>Appendix – 후퇴깃 실속현상</vt:lpstr>
      <vt:lpstr>Appendix – 실속 각도 (Stall Angle)</vt:lpstr>
      <vt:lpstr>Appendix – 후퇴깃 실속현상</vt:lpstr>
      <vt:lpstr>Appendix - Propeller Test</vt:lpstr>
      <vt:lpstr>Appendix - Airfoil Design</vt:lpstr>
      <vt:lpstr>Appendix - Cyclodial  Propeller 설계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실속 펜스와 곡선형 날개를 적용한 사이클로디얼 프로펠러의 성능 검증 Wing Fence &amp; Curved Wing Effect on Cycloidal Propellers</dc:title>
  <dc:creator>Michael</dc:creator>
  <cp:lastModifiedBy>YW Cho</cp:lastModifiedBy>
  <cp:revision>28</cp:revision>
  <cp:lastPrinted>2024-01-06T14:12:33Z</cp:lastPrinted>
  <dcterms:created xsi:type="dcterms:W3CDTF">2023-07-10T06:17:32Z</dcterms:created>
  <dcterms:modified xsi:type="dcterms:W3CDTF">2024-08-04T12:22:40Z</dcterms:modified>
</cp:coreProperties>
</file>

<file path=docProps/thumbnail.jpeg>
</file>